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7" r:id="rId1"/>
  </p:sldMasterIdLst>
  <p:sldIdLst>
    <p:sldId id="256" r:id="rId2"/>
    <p:sldId id="257" r:id="rId3"/>
    <p:sldId id="258" r:id="rId4"/>
    <p:sldId id="264" r:id="rId5"/>
    <p:sldId id="271" r:id="rId6"/>
    <p:sldId id="284" r:id="rId7"/>
    <p:sldId id="259" r:id="rId8"/>
    <p:sldId id="260" r:id="rId9"/>
    <p:sldId id="262" r:id="rId10"/>
    <p:sldId id="266" r:id="rId11"/>
    <p:sldId id="265" r:id="rId12"/>
    <p:sldId id="267" r:id="rId13"/>
    <p:sldId id="282" r:id="rId14"/>
    <p:sldId id="269" r:id="rId15"/>
    <p:sldId id="272" r:id="rId16"/>
    <p:sldId id="283" r:id="rId17"/>
    <p:sldId id="273" r:id="rId18"/>
    <p:sldId id="274" r:id="rId19"/>
    <p:sldId id="276" r:id="rId20"/>
    <p:sldId id="277" r:id="rId21"/>
    <p:sldId id="275" r:id="rId22"/>
    <p:sldId id="279" r:id="rId23"/>
    <p:sldId id="280" r:id="rId24"/>
    <p:sldId id="281" r:id="rId25"/>
    <p:sldId id="270" r:id="rId26"/>
  </p:sldIdLst>
  <p:sldSz cx="12192000" cy="6858000"/>
  <p:notesSz cx="6735763" cy="98694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36" autoAdjust="0"/>
    <p:restoredTop sz="94660"/>
  </p:normalViewPr>
  <p:slideViewPr>
    <p:cSldViewPr snapToGrid="0">
      <p:cViewPr varScale="1">
        <p:scale>
          <a:sx n="71" d="100"/>
          <a:sy n="71" d="100"/>
        </p:scale>
        <p:origin x="390" y="54"/>
      </p:cViewPr>
      <p:guideLst/>
    </p:cSldViewPr>
  </p:slideViewPr>
  <p:notesTextViewPr>
    <p:cViewPr>
      <p:scale>
        <a:sx n="1" d="1"/>
        <a:sy n="1" d="1"/>
      </p:scale>
      <p:origin x="0" y="0"/>
    </p:cViewPr>
  </p:notesTextViewPr>
  <p:sorterViewPr>
    <p:cViewPr>
      <p:scale>
        <a:sx n="100" d="100"/>
        <a:sy n="100" d="100"/>
      </p:scale>
      <p:origin x="0" y="-139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50BC2C5-3227-4E4D-A85A-9872792D1680}" type="datetimeFigureOut">
              <a:rPr lang="en-US" smtClean="0"/>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29561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0BC2C5-3227-4E4D-A85A-9872792D1680}" type="datetimeFigureOut">
              <a:rPr lang="en-US" smtClean="0"/>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1334698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0BC2C5-3227-4E4D-A85A-9872792D1680}" type="datetimeFigureOut">
              <a:rPr lang="en-US" smtClean="0"/>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3792582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50BC2C5-3227-4E4D-A85A-9872792D1680}" type="datetimeFigureOut">
              <a:rPr lang="en-US" smtClean="0"/>
              <a:t>4/6/2022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944472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50BC2C5-3227-4E4D-A85A-9872792D1680}" type="datetimeFigureOut">
              <a:rPr lang="en-US" smtClean="0"/>
              <a:t>4/6/2022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674746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50BC2C5-3227-4E4D-A85A-9872792D1680}" type="datetimeFigureOut">
              <a:rPr lang="en-US" smtClean="0"/>
              <a:t>4/6/2022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2487563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0BC2C5-3227-4E4D-A85A-9872792D1680}" type="datetimeFigureOut">
              <a:rPr lang="en-US" smtClean="0"/>
              <a:t>4/6/2022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3863537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BC2C5-3227-4E4D-A85A-9872792D1680}" type="datetimeFigureOut">
              <a:rPr lang="en-US" smtClean="0"/>
              <a:t>4/6/2022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1291786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BC2C5-3227-4E4D-A85A-9872792D1680}" type="datetimeFigureOut">
              <a:rPr lang="en-US" smtClean="0"/>
              <a:t>4/6/2022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3088115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0BC2C5-3227-4E4D-A85A-9872792D1680}" type="datetimeFigureOut">
              <a:rPr lang="en-US" smtClean="0"/>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3757827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0BC2C5-3227-4E4D-A85A-9872792D1680}" type="datetimeFigureOut">
              <a:rPr lang="en-US" smtClean="0"/>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9E05DD-CBDD-4569-BC56-D563F2DD8F6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751960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0BC2C5-3227-4E4D-A85A-9872792D1680}" type="datetimeFigureOut">
              <a:rPr lang="en-US" smtClean="0"/>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484001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0BC2C5-3227-4E4D-A85A-9872792D1680}" type="datetimeFigureOut">
              <a:rPr lang="en-US" smtClean="0"/>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9E05DD-CBDD-4569-BC56-D563F2DD8F6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81175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0BC2C5-3227-4E4D-A85A-9872792D1680}" type="datetimeFigureOut">
              <a:rPr lang="en-US" smtClean="0"/>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1606432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0BC2C5-3227-4E4D-A85A-9872792D1680}" type="datetimeFigureOut">
              <a:rPr lang="en-US" smtClean="0"/>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2146241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0BC2C5-3227-4E4D-A85A-9872792D1680}" type="datetimeFigureOut">
              <a:rPr lang="en-US" smtClean="0"/>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9E05DD-CBDD-4569-BC56-D563F2DD8F66}" type="slidenum">
              <a:rPr lang="en-US" smtClean="0"/>
              <a:t>‹#›</a:t>
            </a:fld>
            <a:endParaRPr lang="en-US"/>
          </a:p>
        </p:txBody>
      </p:sp>
    </p:spTree>
    <p:extLst>
      <p:ext uri="{BB962C8B-B14F-4D97-AF65-F5344CB8AC3E}">
        <p14:creationId xmlns:p14="http://schemas.microsoft.com/office/powerpoint/2010/main" val="2974181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50BC2C5-3227-4E4D-A85A-9872792D1680}" type="datetimeFigureOut">
              <a:rPr lang="en-US" smtClean="0"/>
              <a:t>4/6/2022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E9E05DD-CBDD-4569-BC56-D563F2DD8F66}" type="slidenum">
              <a:rPr lang="en-US" smtClean="0"/>
              <a:t>‹#›</a:t>
            </a:fld>
            <a:endParaRPr lang="en-US"/>
          </a:p>
        </p:txBody>
      </p:sp>
    </p:spTree>
    <p:extLst>
      <p:ext uri="{BB962C8B-B14F-4D97-AF65-F5344CB8AC3E}">
        <p14:creationId xmlns:p14="http://schemas.microsoft.com/office/powerpoint/2010/main" val="3944035966"/>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rtl="1"/>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b="1" dirty="0" smtClean="0"/>
              <a:t/>
            </a:r>
            <a:br>
              <a:rPr lang="fa-IR" b="1" dirty="0" smtClean="0"/>
            </a:br>
            <a:r>
              <a:rPr lang="fa-IR" b="1" dirty="0"/>
              <a:t/>
            </a:r>
            <a:br>
              <a:rPr lang="fa-IR" b="1" dirty="0"/>
            </a:br>
            <a:r>
              <a:rPr lang="fa-IR" sz="4000" b="1" dirty="0" smtClean="0"/>
              <a:t>گزارش فعالیت های انجام شده در زمینه رشد و تکامل ابتدای </a:t>
            </a:r>
            <a:r>
              <a:rPr lang="fa-IR" sz="4000" b="1" smtClean="0"/>
              <a:t>دوران </a:t>
            </a:r>
            <a:r>
              <a:rPr lang="fa-IR" sz="4000" b="1" smtClean="0"/>
              <a:t>کودکی</a:t>
            </a:r>
            <a:endParaRPr lang="en-US" sz="4000" dirty="0"/>
          </a:p>
        </p:txBody>
      </p:sp>
      <p:sp>
        <p:nvSpPr>
          <p:cNvPr id="3" name="Subtitle 2"/>
          <p:cNvSpPr>
            <a:spLocks noGrp="1"/>
          </p:cNvSpPr>
          <p:nvPr>
            <p:ph type="subTitle" idx="1"/>
          </p:nvPr>
        </p:nvSpPr>
        <p:spPr>
          <a:xfrm>
            <a:off x="1891663" y="4400535"/>
            <a:ext cx="6815669" cy="1056071"/>
          </a:xfrm>
        </p:spPr>
        <p:txBody>
          <a:bodyPr>
            <a:normAutofit/>
          </a:bodyPr>
          <a:lstStyle/>
          <a:p>
            <a:pPr algn="ctr" rtl="1"/>
            <a:r>
              <a:rPr lang="fa-IR" dirty="0" smtClean="0">
                <a:solidFill>
                  <a:schemeClr val="tx1"/>
                </a:solidFill>
              </a:rPr>
              <a:t>شهرزاد مهرآئین</a:t>
            </a:r>
          </a:p>
          <a:p>
            <a:pPr algn="ctr" rtl="1"/>
            <a:r>
              <a:rPr lang="fa-IR" dirty="0" smtClean="0">
                <a:solidFill>
                  <a:schemeClr val="tx1"/>
                </a:solidFill>
              </a:rPr>
              <a:t>کارشناس سلامت کودکان معاونت بهداشتی دانشگاه علوم پزشکی قزوین </a:t>
            </a:r>
            <a:endParaRPr lang="en-US" dirty="0">
              <a:solidFill>
                <a:schemeClr val="tx1"/>
              </a:solidFill>
            </a:endParaRPr>
          </a:p>
        </p:txBody>
      </p:sp>
    </p:spTree>
    <p:extLst>
      <p:ext uri="{BB962C8B-B14F-4D97-AF65-F5344CB8AC3E}">
        <p14:creationId xmlns:p14="http://schemas.microsoft.com/office/powerpoint/2010/main" val="4117338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936820"/>
          </a:xfrm>
        </p:spPr>
        <p:txBody>
          <a:bodyPr>
            <a:normAutofit/>
          </a:bodyPr>
          <a:lstStyle/>
          <a:p>
            <a:r>
              <a:rPr lang="fa-IR" sz="3200" b="1" dirty="0"/>
              <a:t>اهمیت رشد و تکامل ابتدای دوران کودکی</a:t>
            </a:r>
            <a:endParaRPr lang="en-US" sz="3200" b="1" dirty="0"/>
          </a:p>
        </p:txBody>
      </p:sp>
      <p:sp>
        <p:nvSpPr>
          <p:cNvPr id="3" name="Content Placeholder 2"/>
          <p:cNvSpPr>
            <a:spLocks noGrp="1"/>
          </p:cNvSpPr>
          <p:nvPr>
            <p:ph idx="1"/>
          </p:nvPr>
        </p:nvSpPr>
        <p:spPr>
          <a:xfrm>
            <a:off x="1295401" y="2033517"/>
            <a:ext cx="8722056" cy="3842352"/>
          </a:xfrm>
        </p:spPr>
        <p:txBody>
          <a:bodyPr>
            <a:normAutofit/>
          </a:bodyPr>
          <a:lstStyle/>
          <a:p>
            <a:pPr algn="justLow" rtl="1"/>
            <a:r>
              <a:rPr lang="fa-IR" dirty="0" smtClean="0"/>
              <a:t>محدوده </a:t>
            </a:r>
            <a:r>
              <a:rPr lang="fa-IR" dirty="0"/>
              <a:t>زمانی بين انعقاد نطفه و هشت سالگی مهمترين دوره زندگی افراد است. زيرا رشد و پرورش كودك در اين دوره، شالوده رشد او در آينده را پی‌ريزی مي كند. در سه سال اول زندگی، رشد انسان بسيار سريع است. در اين دوره، حساسيت نسبت به تأثيرات محيطی از همه دوره‌های ديگر بيشتر است. در سالهای اول، رشد مغز در بحرانی‌ترين وضعيت بوده و نسبت به تأثيرات خارجی (چه مثبت و چه منفی) بيشترين حساسيت را دارد. </a:t>
            </a:r>
            <a:endParaRPr lang="fa-IR" dirty="0" smtClean="0"/>
          </a:p>
          <a:p>
            <a:pPr algn="justLow" rtl="1"/>
            <a:r>
              <a:rPr lang="fa-IR" dirty="0"/>
              <a:t>رویکرد تکامل ابتدای کودکی دربرگیرنده همه عناصرمرتبط به رشد و تکامل کودکان زیر هشت سال می باشد و هدف نهایی از آن بهبود ظرفیت کودکان برای تکامل و یادگیری است و کمک می کند تا کودک برای مدرسه رفتن آماده شود و ویژگی های مثبتی نظیر اجتماعی شدن و سلامتی، اعتماد به نفس، و مهارتهای ارتباطاتی مطلوب داشته و از پس موقعیتهای چالش برانگیز به درستی برآید.</a:t>
            </a:r>
          </a:p>
          <a:p>
            <a:pPr algn="justLow" rtl="1"/>
            <a:endParaRPr lang="fa-IR" dirty="0" smtClean="0"/>
          </a:p>
          <a:p>
            <a:pPr algn="justLow" rtl="1"/>
            <a:endParaRPr lang="fa-IR" dirty="0" smtClean="0"/>
          </a:p>
          <a:p>
            <a:pPr algn="justLow" rtl="1"/>
            <a:endParaRPr lang="en-US" dirty="0"/>
          </a:p>
        </p:txBody>
      </p:sp>
    </p:spTree>
    <p:extLst>
      <p:ext uri="{BB962C8B-B14F-4D97-AF65-F5344CB8AC3E}">
        <p14:creationId xmlns:p14="http://schemas.microsoft.com/office/powerpoint/2010/main" val="2659682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1171977"/>
            <a:ext cx="8694760" cy="4703891"/>
          </a:xfrm>
        </p:spPr>
        <p:txBody>
          <a:bodyPr>
            <a:normAutofit/>
          </a:bodyPr>
          <a:lstStyle/>
          <a:p>
            <a:pPr algn="justLow" rtl="1"/>
            <a:r>
              <a:rPr lang="fa-IR" b="1" dirty="0" smtClean="0"/>
              <a:t>تعریف تكامل </a:t>
            </a:r>
            <a:r>
              <a:rPr lang="fa-IR" b="1" dirty="0"/>
              <a:t>(تحول يا نمو ) كودك </a:t>
            </a:r>
            <a:r>
              <a:rPr lang="fa-IR" dirty="0" smtClean="0"/>
              <a:t>: فرآيندي </a:t>
            </a:r>
            <a:r>
              <a:rPr lang="fa-IR" dirty="0"/>
              <a:t>است كه در طي آن مغز و سيستم عصبي كودك، با پیچیده شدن بيشتر ساختار و يا عملكردي، دچار تغييرات يكپارچه اي مي شود، كه در پي آن كودك ظرفيت ها و </a:t>
            </a:r>
            <a:r>
              <a:rPr lang="fa-IR" dirty="0" smtClean="0"/>
              <a:t>مهارت هاي جديدي </a:t>
            </a:r>
            <a:r>
              <a:rPr lang="fa-IR" dirty="0"/>
              <a:t>به همراه افزايش سازگاري كسب مي كند و به بالندگی </a:t>
            </a:r>
            <a:r>
              <a:rPr lang="fa-IR" dirty="0" smtClean="0"/>
              <a:t>و بلــــوغ </a:t>
            </a:r>
            <a:r>
              <a:rPr lang="fa-IR" dirty="0"/>
              <a:t>رفتار و عملكرد مي رسد. تكامل داراي چند جزء يا حيطه است كه هر حيطه با كسب مهارتهاي ويژه اي مشخص مي شود و كودك بايد هركدام از اين مهارتها را در سن مناسب و طبيعي خود به تدريج كسب كند. اين حيطه ها عبارتند از :1- حركتي 2 – ارتباطي يا گفتار و زبان  3 – شناختي  4 -  هيجاني يا عاطفي  5 – اجتماعي  </a:t>
            </a:r>
          </a:p>
          <a:p>
            <a:pPr algn="justLow" rtl="1"/>
            <a:r>
              <a:rPr lang="fa-IR" dirty="0" smtClean="0"/>
              <a:t>با </a:t>
            </a:r>
            <a:r>
              <a:rPr lang="fa-IR" dirty="0"/>
              <a:t>توجه به این که اختلالات تکاملی یکی از مشکلات مهم بهداشتی در کشور ما </a:t>
            </a:r>
            <a:r>
              <a:rPr lang="fa-IR" dirty="0" smtClean="0"/>
              <a:t>      می باشد،</a:t>
            </a:r>
            <a:r>
              <a:rPr lang="fa-IR" b="1" dirty="0"/>
              <a:t> راه اندازی مرکز جامع تکامل کودکان </a:t>
            </a:r>
            <a:r>
              <a:rPr lang="fa-IR" dirty="0" smtClean="0"/>
              <a:t>یکی از راهکارهای پیشگیری، شناسایی و درمان زودرس اختلالات تکاملی است. با هدف : تامين</a:t>
            </a:r>
            <a:r>
              <a:rPr lang="fa-IR" dirty="0"/>
              <a:t>، حفظ و ارتقاء سطح  تکاملی کودکان از طریق اقدامات پیشگیرانه، آموزشی، غربالگری، تشخیص، درمان و توانبخشی کودکان گروه هدف ( کودکان طبیعی، کودکان در معرض </a:t>
            </a:r>
            <a:r>
              <a:rPr lang="fa-IR" dirty="0" smtClean="0"/>
              <a:t>خطر اختلال </a:t>
            </a:r>
            <a:r>
              <a:rPr lang="fa-IR" dirty="0"/>
              <a:t>تکاملی، کودکان دچار تاخیر تکاملی، کودکان دچار اختلال تکاملی)</a:t>
            </a:r>
          </a:p>
          <a:p>
            <a:pPr algn="justLow" rtl="1"/>
            <a:endParaRPr lang="en-US" dirty="0"/>
          </a:p>
        </p:txBody>
      </p:sp>
    </p:spTree>
    <p:extLst>
      <p:ext uri="{BB962C8B-B14F-4D97-AF65-F5344CB8AC3E}">
        <p14:creationId xmlns:p14="http://schemas.microsoft.com/office/powerpoint/2010/main" val="23839508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214" y="609600"/>
            <a:ext cx="9375820" cy="1320800"/>
          </a:xfrm>
        </p:spPr>
        <p:txBody>
          <a:bodyPr>
            <a:normAutofit/>
          </a:bodyPr>
          <a:lstStyle/>
          <a:p>
            <a:pPr algn="ctr" rtl="1"/>
            <a:r>
              <a:rPr lang="fa-IR" sz="3200" dirty="0"/>
              <a:t> </a:t>
            </a:r>
            <a:r>
              <a:rPr lang="fa-IR" sz="3200" b="1" dirty="0"/>
              <a:t>دلایل سرمایه گذاری در زمینه تکامل ابتدای کودکی</a:t>
            </a:r>
            <a:endParaRPr lang="en-US" sz="3200" b="1" dirty="0"/>
          </a:p>
        </p:txBody>
      </p:sp>
      <p:sp>
        <p:nvSpPr>
          <p:cNvPr id="3" name="Content Placeholder 2"/>
          <p:cNvSpPr>
            <a:spLocks noGrp="1"/>
          </p:cNvSpPr>
          <p:nvPr>
            <p:ph idx="1"/>
          </p:nvPr>
        </p:nvSpPr>
        <p:spPr/>
        <p:txBody>
          <a:bodyPr/>
          <a:lstStyle/>
          <a:p>
            <a:pPr algn="justLow" rtl="1"/>
            <a:r>
              <a:rPr lang="ar-SA" dirty="0" smtClean="0">
                <a:solidFill>
                  <a:schemeClr val="tx1"/>
                </a:solidFill>
              </a:rPr>
              <a:t>حداقل 15درصد افزايش هوش در كودكان </a:t>
            </a:r>
            <a:r>
              <a:rPr lang="fa-IR" dirty="0" smtClean="0">
                <a:solidFill>
                  <a:schemeClr val="tx1"/>
                </a:solidFill>
              </a:rPr>
              <a:t>ج</a:t>
            </a:r>
            <a:r>
              <a:rPr lang="ar-SA" dirty="0" smtClean="0">
                <a:solidFill>
                  <a:schemeClr val="tx1"/>
                </a:solidFill>
              </a:rPr>
              <a:t>امعه در اثر اجراي </a:t>
            </a:r>
            <a:r>
              <a:rPr lang="fa-IR" dirty="0" smtClean="0">
                <a:solidFill>
                  <a:schemeClr val="tx1"/>
                </a:solidFill>
              </a:rPr>
              <a:t>ارزیابی تکاملی</a:t>
            </a:r>
            <a:r>
              <a:rPr lang="ar-SA" dirty="0" smtClean="0">
                <a:solidFill>
                  <a:schemeClr val="tx1"/>
                </a:solidFill>
              </a:rPr>
              <a:t> </a:t>
            </a:r>
            <a:r>
              <a:rPr lang="fa-IR" dirty="0" smtClean="0">
                <a:solidFill>
                  <a:schemeClr val="tx1"/>
                </a:solidFill>
              </a:rPr>
              <a:t>در کشورهای توسعه یافته گزارش</a:t>
            </a:r>
            <a:r>
              <a:rPr lang="ar-SA" dirty="0" smtClean="0">
                <a:solidFill>
                  <a:schemeClr val="tx1"/>
                </a:solidFill>
              </a:rPr>
              <a:t> شده است</a:t>
            </a:r>
            <a:r>
              <a:rPr lang="fa-IR" dirty="0" smtClean="0">
                <a:solidFill>
                  <a:schemeClr val="tx1"/>
                </a:solidFill>
              </a:rPr>
              <a:t>.</a:t>
            </a:r>
          </a:p>
          <a:p>
            <a:pPr algn="justLow" rtl="1"/>
            <a:r>
              <a:rPr lang="fa-IR" dirty="0" smtClean="0">
                <a:solidFill>
                  <a:schemeClr val="tx1"/>
                </a:solidFill>
              </a:rPr>
              <a:t>به ازاي هر يك ريال سرمايه گذاري در توسعه  تکامل  كودك 7 ريال بازگشت سرمايه خواهيم داشت.</a:t>
            </a:r>
          </a:p>
          <a:p>
            <a:pPr algn="justLow" rtl="1"/>
            <a:r>
              <a:rPr lang="fa-IR" dirty="0" smtClean="0">
                <a:solidFill>
                  <a:schemeClr val="tx1"/>
                </a:solidFill>
              </a:rPr>
              <a:t>کودکان </a:t>
            </a:r>
            <a:r>
              <a:rPr lang="fa-IR" dirty="0">
                <a:solidFill>
                  <a:schemeClr val="tx1"/>
                </a:solidFill>
              </a:rPr>
              <a:t>حق زندگی و کامل شدن تمام ظرفیت هایشان را </a:t>
            </a:r>
            <a:r>
              <a:rPr lang="fa-IR" dirty="0" smtClean="0">
                <a:solidFill>
                  <a:schemeClr val="tx1"/>
                </a:solidFill>
              </a:rPr>
              <a:t>دارند.</a:t>
            </a:r>
          </a:p>
          <a:p>
            <a:pPr algn="justLow" rtl="1"/>
            <a:r>
              <a:rPr lang="fa-IR" dirty="0" smtClean="0">
                <a:solidFill>
                  <a:schemeClr val="tx1"/>
                </a:solidFill>
              </a:rPr>
              <a:t>کودکان آینده ساز </a:t>
            </a:r>
            <a:r>
              <a:rPr lang="fa-IR" dirty="0">
                <a:solidFill>
                  <a:schemeClr val="tx1"/>
                </a:solidFill>
              </a:rPr>
              <a:t>کشور هستند؛ آنها ارزش های فرهنگی را جاودانه می </a:t>
            </a:r>
            <a:r>
              <a:rPr lang="fa-IR" dirty="0" smtClean="0">
                <a:solidFill>
                  <a:schemeClr val="tx1"/>
                </a:solidFill>
              </a:rPr>
              <a:t>سازند.</a:t>
            </a:r>
          </a:p>
          <a:p>
            <a:pPr algn="justLow" rtl="1"/>
            <a:r>
              <a:rPr lang="fa-IR" dirty="0" smtClean="0">
                <a:solidFill>
                  <a:schemeClr val="tx1"/>
                </a:solidFill>
              </a:rPr>
              <a:t>برنامه </a:t>
            </a:r>
            <a:r>
              <a:rPr lang="fa-IR" dirty="0">
                <a:solidFill>
                  <a:schemeClr val="tx1"/>
                </a:solidFill>
              </a:rPr>
              <a:t>های دوران ابتدای کودکی، سبب بهبود وضعیت عدالت می </a:t>
            </a:r>
            <a:r>
              <a:rPr lang="fa-IR" dirty="0" smtClean="0">
                <a:solidFill>
                  <a:schemeClr val="tx1"/>
                </a:solidFill>
              </a:rPr>
              <a:t>شوند.</a:t>
            </a:r>
          </a:p>
          <a:p>
            <a:pPr algn="justLow" rtl="1"/>
            <a:r>
              <a:rPr lang="fa-IR" dirty="0" smtClean="0">
                <a:solidFill>
                  <a:schemeClr val="tx1"/>
                </a:solidFill>
              </a:rPr>
              <a:t>افزودن </a:t>
            </a:r>
            <a:r>
              <a:rPr lang="fa-IR" dirty="0">
                <a:solidFill>
                  <a:schemeClr val="tx1"/>
                </a:solidFill>
              </a:rPr>
              <a:t>اجزا تکامل دوران ابتدای کودکی به برنامه ها، سبب موثر تر واقع شدن سایر برنامه ها می </a:t>
            </a:r>
            <a:r>
              <a:rPr lang="fa-IR" dirty="0" smtClean="0">
                <a:solidFill>
                  <a:schemeClr val="tx1"/>
                </a:solidFill>
              </a:rPr>
              <a:t>گردد.</a:t>
            </a:r>
          </a:p>
          <a:p>
            <a:pPr algn="justLow" rtl="1"/>
            <a:endParaRPr lang="en-US" dirty="0">
              <a:solidFill>
                <a:schemeClr val="tx1"/>
              </a:solidFill>
            </a:endParaRPr>
          </a:p>
        </p:txBody>
      </p:sp>
    </p:spTree>
    <p:extLst>
      <p:ext uri="{BB962C8B-B14F-4D97-AF65-F5344CB8AC3E}">
        <p14:creationId xmlns:p14="http://schemas.microsoft.com/office/powerpoint/2010/main" val="33517041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67769368"/>
              </p:ext>
            </p:extLst>
          </p:nvPr>
        </p:nvGraphicFramePr>
        <p:xfrm>
          <a:off x="627796" y="395784"/>
          <a:ext cx="8461613" cy="5807683"/>
        </p:xfrm>
        <a:graphic>
          <a:graphicData uri="http://schemas.openxmlformats.org/drawingml/2006/table">
            <a:tbl>
              <a:tblPr rtl="1" firstRow="1" firstCol="1" bandRow="1">
                <a:tableStyleId>{5C22544A-7EE6-4342-B048-85BDC9FD1C3A}</a:tableStyleId>
              </a:tblPr>
              <a:tblGrid>
                <a:gridCol w="1444845"/>
                <a:gridCol w="2362880"/>
                <a:gridCol w="4653888"/>
              </a:tblGrid>
              <a:tr h="166466">
                <a:tc gridSpan="3">
                  <a:txBody>
                    <a:bodyPr/>
                    <a:lstStyle/>
                    <a:p>
                      <a:pPr marL="0" marR="0" algn="r" rtl="1">
                        <a:lnSpc>
                          <a:spcPct val="115000"/>
                        </a:lnSpc>
                        <a:spcBef>
                          <a:spcPts val="0"/>
                        </a:spcBef>
                        <a:spcAft>
                          <a:spcPts val="0"/>
                        </a:spcAft>
                      </a:pPr>
                      <a:r>
                        <a:rPr lang="en-US" sz="1000" dirty="0">
                          <a:effectLst/>
                        </a:rPr>
                        <a:t> </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tc>
                <a:tc hMerge="1">
                  <a:txBody>
                    <a:bodyPr/>
                    <a:lstStyle/>
                    <a:p>
                      <a:endParaRPr lang="en-US"/>
                    </a:p>
                  </a:txBody>
                  <a:tcPr/>
                </a:tc>
                <a:tc hMerge="1">
                  <a:txBody>
                    <a:bodyPr/>
                    <a:lstStyle/>
                    <a:p>
                      <a:endParaRPr lang="en-US"/>
                    </a:p>
                  </a:txBody>
                  <a:tcPr/>
                </a:tc>
              </a:tr>
              <a:tr h="338502">
                <a:tc gridSpan="3">
                  <a:txBody>
                    <a:bodyPr/>
                    <a:lstStyle/>
                    <a:p>
                      <a:pPr marL="0" marR="0" algn="ctr" rtl="1">
                        <a:lnSpc>
                          <a:spcPct val="115000"/>
                        </a:lnSpc>
                        <a:spcBef>
                          <a:spcPts val="0"/>
                        </a:spcBef>
                        <a:spcAft>
                          <a:spcPts val="0"/>
                        </a:spcAft>
                      </a:pPr>
                      <a:r>
                        <a:rPr lang="fa-IR" sz="1050" dirty="0">
                          <a:effectLst/>
                        </a:rPr>
                        <a:t>منافع برنامه های تکامل ابتدای کودکی</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hMerge="1">
                  <a:txBody>
                    <a:bodyPr/>
                    <a:lstStyle/>
                    <a:p>
                      <a:endParaRPr lang="en-US"/>
                    </a:p>
                  </a:txBody>
                  <a:tcPr/>
                </a:tc>
                <a:tc hMerge="1">
                  <a:txBody>
                    <a:bodyPr/>
                    <a:lstStyle/>
                    <a:p>
                      <a:endParaRPr lang="en-US"/>
                    </a:p>
                  </a:txBody>
                  <a:tcPr/>
                </a:tc>
              </a:tr>
              <a:tr h="166466">
                <a:tc>
                  <a:txBody>
                    <a:bodyPr/>
                    <a:lstStyle/>
                    <a:p>
                      <a:pPr marL="0" marR="0" algn="ctr" rtl="1">
                        <a:lnSpc>
                          <a:spcPct val="115000"/>
                        </a:lnSpc>
                        <a:spcBef>
                          <a:spcPts val="0"/>
                        </a:spcBef>
                        <a:spcAft>
                          <a:spcPts val="0"/>
                        </a:spcAft>
                      </a:pPr>
                      <a:r>
                        <a:rPr lang="fa-IR" sz="1050">
                          <a:effectLst/>
                        </a:rPr>
                        <a:t>برای</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ctr" rtl="1">
                        <a:lnSpc>
                          <a:spcPct val="115000"/>
                        </a:lnSpc>
                        <a:spcBef>
                          <a:spcPts val="0"/>
                        </a:spcBef>
                        <a:spcAft>
                          <a:spcPts val="0"/>
                        </a:spcAft>
                      </a:pPr>
                      <a:r>
                        <a:rPr lang="fa-IR" sz="1050" dirty="0">
                          <a:effectLst/>
                        </a:rPr>
                        <a:t>تغییرات در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ctr" rtl="1">
                        <a:lnSpc>
                          <a:spcPct val="115000"/>
                        </a:lnSpc>
                        <a:spcBef>
                          <a:spcPts val="0"/>
                        </a:spcBef>
                        <a:spcAft>
                          <a:spcPts val="0"/>
                        </a:spcAft>
                      </a:pPr>
                      <a:r>
                        <a:rPr lang="fa-IR" sz="1050" dirty="0">
                          <a:effectLst/>
                        </a:rPr>
                        <a:t>ماهیت تغییر</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r>
              <a:tr h="665866">
                <a:tc rowSpan="3">
                  <a:txBody>
                    <a:bodyPr/>
                    <a:lstStyle/>
                    <a:p>
                      <a:pPr marL="0" marR="0" algn="ctr" rtl="1">
                        <a:lnSpc>
                          <a:spcPct val="115000"/>
                        </a:lnSpc>
                        <a:spcBef>
                          <a:spcPts val="0"/>
                        </a:spcBef>
                        <a:spcAft>
                          <a:spcPts val="0"/>
                        </a:spcAft>
                      </a:pPr>
                      <a:r>
                        <a:rPr lang="fa-IR" sz="1050">
                          <a:effectLst/>
                        </a:rPr>
                        <a:t>کودکان</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ctr" rtl="1">
                        <a:lnSpc>
                          <a:spcPct val="115000"/>
                        </a:lnSpc>
                        <a:spcBef>
                          <a:spcPts val="0"/>
                        </a:spcBef>
                        <a:spcAft>
                          <a:spcPts val="0"/>
                        </a:spcAft>
                      </a:pPr>
                      <a:r>
                        <a:rPr lang="fa-IR" sz="1050" dirty="0">
                          <a:effectLst/>
                        </a:rPr>
                        <a:t>تکامل روانی-اجتماعی</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r" rtl="1">
                        <a:lnSpc>
                          <a:spcPct val="115000"/>
                        </a:lnSpc>
                        <a:spcBef>
                          <a:spcPts val="0"/>
                        </a:spcBef>
                        <a:spcAft>
                          <a:spcPts val="0"/>
                        </a:spcAft>
                      </a:pPr>
                      <a:r>
                        <a:rPr lang="fa-IR" sz="1050" dirty="0">
                          <a:effectLst/>
                        </a:rPr>
                        <a:t>تکامل شناختی بهتر(تفکری، استدلالی)؛</a:t>
                      </a:r>
                      <a:endParaRPr lang="en-US" sz="1000" dirty="0">
                        <a:effectLst/>
                      </a:endParaRPr>
                    </a:p>
                    <a:p>
                      <a:pPr marL="0" marR="0" algn="r" rtl="1">
                        <a:lnSpc>
                          <a:spcPct val="115000"/>
                        </a:lnSpc>
                        <a:spcBef>
                          <a:spcPts val="0"/>
                        </a:spcBef>
                        <a:spcAft>
                          <a:spcPts val="0"/>
                        </a:spcAft>
                      </a:pPr>
                      <a:r>
                        <a:rPr lang="fa-IR" sz="1050" dirty="0">
                          <a:effectLst/>
                        </a:rPr>
                        <a:t>تکامل اجتماعی بهتر(ارتباطات با دیگران)؛</a:t>
                      </a:r>
                      <a:endParaRPr lang="en-US" sz="1000" dirty="0">
                        <a:effectLst/>
                      </a:endParaRPr>
                    </a:p>
                    <a:p>
                      <a:pPr marL="0" marR="0" algn="r" rtl="1">
                        <a:lnSpc>
                          <a:spcPct val="115000"/>
                        </a:lnSpc>
                        <a:spcBef>
                          <a:spcPts val="0"/>
                        </a:spcBef>
                        <a:spcAft>
                          <a:spcPts val="0"/>
                        </a:spcAft>
                      </a:pPr>
                      <a:r>
                        <a:rPr lang="fa-IR" sz="1050" dirty="0">
                          <a:effectLst/>
                        </a:rPr>
                        <a:t>تکامل احساسی بهتر (خود شناسی، امنیت)؛</a:t>
                      </a:r>
                      <a:endParaRPr lang="en-US" sz="1000" dirty="0">
                        <a:effectLst/>
                      </a:endParaRPr>
                    </a:p>
                    <a:p>
                      <a:pPr marL="0" marR="0" algn="r" rtl="1">
                        <a:lnSpc>
                          <a:spcPct val="115000"/>
                        </a:lnSpc>
                        <a:spcBef>
                          <a:spcPts val="0"/>
                        </a:spcBef>
                        <a:spcAft>
                          <a:spcPts val="0"/>
                        </a:spcAft>
                      </a:pPr>
                      <a:r>
                        <a:rPr lang="fa-IR" sz="1050" dirty="0">
                          <a:effectLst/>
                        </a:rPr>
                        <a:t>مهارت های تکلمی بهتر</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r>
              <a:tr h="499399">
                <a:tc vMerge="1">
                  <a:txBody>
                    <a:bodyPr/>
                    <a:lstStyle/>
                    <a:p>
                      <a:endParaRPr lang="en-US"/>
                    </a:p>
                  </a:txBody>
                  <a:tcPr/>
                </a:tc>
                <a:tc>
                  <a:txBody>
                    <a:bodyPr/>
                    <a:lstStyle/>
                    <a:p>
                      <a:pPr marL="0" marR="0" algn="ctr" rtl="1">
                        <a:lnSpc>
                          <a:spcPct val="115000"/>
                        </a:lnSpc>
                        <a:spcBef>
                          <a:spcPts val="0"/>
                        </a:spcBef>
                        <a:spcAft>
                          <a:spcPts val="0"/>
                        </a:spcAft>
                      </a:pPr>
                      <a:r>
                        <a:rPr lang="fa-IR" sz="1050">
                          <a:effectLst/>
                        </a:rPr>
                        <a:t>سلامت</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r" rtl="1">
                        <a:lnSpc>
                          <a:spcPct val="115000"/>
                        </a:lnSpc>
                        <a:spcBef>
                          <a:spcPts val="0"/>
                        </a:spcBef>
                        <a:spcAft>
                          <a:spcPts val="0"/>
                        </a:spcAft>
                      </a:pPr>
                      <a:r>
                        <a:rPr lang="fa-IR" sz="1050" dirty="0">
                          <a:effectLst/>
                        </a:rPr>
                        <a:t>افزایش احتمال زنده ماندن؛ کاهش ناخوشی ها؛</a:t>
                      </a:r>
                      <a:endParaRPr lang="en-US" sz="1000" dirty="0">
                        <a:effectLst/>
                      </a:endParaRPr>
                    </a:p>
                    <a:p>
                      <a:pPr marL="0" marR="0" algn="r" rtl="1">
                        <a:lnSpc>
                          <a:spcPct val="115000"/>
                        </a:lnSpc>
                        <a:spcBef>
                          <a:spcPts val="0"/>
                        </a:spcBef>
                        <a:spcAft>
                          <a:spcPts val="0"/>
                        </a:spcAft>
                      </a:pPr>
                      <a:r>
                        <a:rPr lang="fa-IR" sz="1050" dirty="0">
                          <a:effectLst/>
                        </a:rPr>
                        <a:t>تغذیه بهتر؛ بهداشت بهتر و نسبت وزن به قد مناسب تر براساس سن؛ تعادل بهتر ریز مغذی ها</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r>
              <a:tr h="309806">
                <a:tc vMerge="1">
                  <a:txBody>
                    <a:bodyPr/>
                    <a:lstStyle/>
                    <a:p>
                      <a:endParaRPr lang="en-US"/>
                    </a:p>
                  </a:txBody>
                  <a:tcPr/>
                </a:tc>
                <a:tc>
                  <a:txBody>
                    <a:bodyPr/>
                    <a:lstStyle/>
                    <a:p>
                      <a:pPr marL="0" marR="0" algn="ctr" rtl="1">
                        <a:lnSpc>
                          <a:spcPct val="115000"/>
                        </a:lnSpc>
                        <a:spcBef>
                          <a:spcPts val="0"/>
                        </a:spcBef>
                        <a:spcAft>
                          <a:spcPts val="0"/>
                        </a:spcAft>
                      </a:pPr>
                      <a:r>
                        <a:rPr lang="fa-IR" sz="1050" dirty="0">
                          <a:effectLst/>
                        </a:rPr>
                        <a:t>عملکرد و پیشرقت</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r" rtl="1">
                        <a:lnSpc>
                          <a:spcPct val="115000"/>
                        </a:lnSpc>
                        <a:spcBef>
                          <a:spcPts val="0"/>
                        </a:spcBef>
                        <a:spcAft>
                          <a:spcPts val="0"/>
                        </a:spcAft>
                      </a:pPr>
                      <a:r>
                        <a:rPr lang="fa-IR" sz="1050" dirty="0">
                          <a:effectLst/>
                        </a:rPr>
                        <a:t>شانس بالاتر برای ورود به دبستان؛ احتمال کمتر مردود شدن؛ عملکرد بهتر</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r>
              <a:tr h="1394124">
                <a:tc>
                  <a:txBody>
                    <a:bodyPr/>
                    <a:lstStyle/>
                    <a:p>
                      <a:pPr marL="0" marR="0" algn="ctr" rtl="1">
                        <a:lnSpc>
                          <a:spcPct val="115000"/>
                        </a:lnSpc>
                        <a:spcBef>
                          <a:spcPts val="0"/>
                        </a:spcBef>
                        <a:spcAft>
                          <a:spcPts val="0"/>
                        </a:spcAft>
                      </a:pPr>
                      <a:r>
                        <a:rPr lang="fa-IR" sz="1050">
                          <a:effectLst/>
                        </a:rPr>
                        <a:t>بزرگسالان</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ctr" rtl="1">
                        <a:lnSpc>
                          <a:spcPct val="115000"/>
                        </a:lnSpc>
                        <a:spcBef>
                          <a:spcPts val="0"/>
                        </a:spcBef>
                        <a:spcAft>
                          <a:spcPts val="0"/>
                        </a:spcAft>
                      </a:pPr>
                      <a:r>
                        <a:rPr lang="fa-IR" sz="1050" dirty="0">
                          <a:effectLst/>
                        </a:rPr>
                        <a:t>دانش کلی</a:t>
                      </a:r>
                      <a:endParaRPr lang="en-US" sz="1000" dirty="0">
                        <a:effectLst/>
                      </a:endParaRPr>
                    </a:p>
                    <a:p>
                      <a:pPr marL="0" marR="0" algn="ctr" rtl="1">
                        <a:lnSpc>
                          <a:spcPct val="115000"/>
                        </a:lnSpc>
                        <a:spcBef>
                          <a:spcPts val="0"/>
                        </a:spcBef>
                        <a:spcAft>
                          <a:spcPts val="0"/>
                        </a:spcAft>
                      </a:pPr>
                      <a:r>
                        <a:rPr lang="fa-IR" sz="1050" dirty="0">
                          <a:effectLst/>
                        </a:rPr>
                        <a:t> </a:t>
                      </a:r>
                      <a:endParaRPr lang="en-US" sz="1000" dirty="0">
                        <a:effectLst/>
                      </a:endParaRPr>
                    </a:p>
                    <a:p>
                      <a:pPr marL="0" marR="0" algn="ctr" rtl="1">
                        <a:lnSpc>
                          <a:spcPct val="115000"/>
                        </a:lnSpc>
                        <a:spcBef>
                          <a:spcPts val="0"/>
                        </a:spcBef>
                        <a:spcAft>
                          <a:spcPts val="0"/>
                        </a:spcAft>
                      </a:pPr>
                      <a:r>
                        <a:rPr lang="fa-IR" sz="1050" dirty="0" smtClean="0">
                          <a:effectLst/>
                        </a:rPr>
                        <a:t>نگرش </a:t>
                      </a:r>
                      <a:r>
                        <a:rPr lang="fa-IR" sz="1050" dirty="0">
                          <a:effectLst/>
                        </a:rPr>
                        <a:t>و عملکرد</a:t>
                      </a:r>
                      <a:endParaRPr lang="en-US" sz="1000" dirty="0">
                        <a:effectLst/>
                      </a:endParaRPr>
                    </a:p>
                    <a:p>
                      <a:pPr marL="0" marR="0" algn="ctr" rtl="1">
                        <a:lnSpc>
                          <a:spcPct val="115000"/>
                        </a:lnSpc>
                        <a:spcBef>
                          <a:spcPts val="0"/>
                        </a:spcBef>
                        <a:spcAft>
                          <a:spcPts val="0"/>
                        </a:spcAft>
                      </a:pPr>
                      <a:r>
                        <a:rPr lang="fa-IR" sz="1050" dirty="0">
                          <a:effectLst/>
                        </a:rPr>
                        <a:t> </a:t>
                      </a:r>
                      <a:endParaRPr lang="en-US" sz="1000" dirty="0">
                        <a:effectLst/>
                      </a:endParaRPr>
                    </a:p>
                    <a:p>
                      <a:pPr marL="0" marR="0" algn="ctr" rtl="1">
                        <a:lnSpc>
                          <a:spcPct val="115000"/>
                        </a:lnSpc>
                        <a:spcBef>
                          <a:spcPts val="0"/>
                        </a:spcBef>
                        <a:spcAft>
                          <a:spcPts val="0"/>
                        </a:spcAft>
                      </a:pPr>
                      <a:r>
                        <a:rPr lang="fa-IR" sz="1050" dirty="0">
                          <a:effectLst/>
                        </a:rPr>
                        <a:t>ارتباطات</a:t>
                      </a:r>
                      <a:endParaRPr lang="en-US" sz="1000" dirty="0">
                        <a:effectLst/>
                      </a:endParaRPr>
                    </a:p>
                    <a:p>
                      <a:pPr marL="0" marR="0" algn="ctr" rtl="1">
                        <a:lnSpc>
                          <a:spcPct val="115000"/>
                        </a:lnSpc>
                        <a:spcBef>
                          <a:spcPts val="0"/>
                        </a:spcBef>
                        <a:spcAft>
                          <a:spcPts val="0"/>
                        </a:spcAft>
                      </a:pPr>
                      <a:endParaRPr lang="en-US" sz="1000" dirty="0">
                        <a:effectLst/>
                      </a:endParaRPr>
                    </a:p>
                    <a:p>
                      <a:pPr marL="0" marR="0" algn="ctr" rtl="1">
                        <a:lnSpc>
                          <a:spcPct val="115000"/>
                        </a:lnSpc>
                        <a:spcBef>
                          <a:spcPts val="0"/>
                        </a:spcBef>
                        <a:spcAft>
                          <a:spcPts val="0"/>
                        </a:spcAft>
                      </a:pPr>
                      <a:r>
                        <a:rPr lang="fa-IR" sz="1050" dirty="0">
                          <a:effectLst/>
                        </a:rPr>
                        <a:t>استخدام</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r" rtl="1">
                        <a:lnSpc>
                          <a:spcPct val="115000"/>
                        </a:lnSpc>
                        <a:spcBef>
                          <a:spcPts val="0"/>
                        </a:spcBef>
                        <a:spcAft>
                          <a:spcPts val="0"/>
                        </a:spcAft>
                      </a:pPr>
                      <a:r>
                        <a:rPr lang="fa-IR" sz="1050" dirty="0">
                          <a:effectLst/>
                        </a:rPr>
                        <a:t>سلامت و بهداشت بهتر؛ تغذیه و رژیم غذایی(مرتبط با وضعیت تغذیه ای فرد و کودک)</a:t>
                      </a:r>
                      <a:endParaRPr lang="en-US" sz="1000" dirty="0">
                        <a:effectLst/>
                      </a:endParaRPr>
                    </a:p>
                    <a:p>
                      <a:pPr marL="0" marR="0" algn="r" rtl="1">
                        <a:lnSpc>
                          <a:spcPct val="115000"/>
                        </a:lnSpc>
                        <a:spcBef>
                          <a:spcPts val="0"/>
                        </a:spcBef>
                        <a:spcAft>
                          <a:spcPts val="0"/>
                        </a:spcAft>
                      </a:pPr>
                      <a:r>
                        <a:rPr lang="fa-IR" sz="1050" dirty="0">
                          <a:effectLst/>
                        </a:rPr>
                        <a:t>مهارت های رهبری ؛ ؛ عملکردهای پیشگیرانه طبی بهتر؛</a:t>
                      </a:r>
                      <a:endParaRPr lang="en-US" sz="1000" dirty="0">
                        <a:effectLst/>
                      </a:endParaRPr>
                    </a:p>
                    <a:p>
                      <a:pPr marL="0" marR="0" algn="r" rtl="1">
                        <a:lnSpc>
                          <a:spcPct val="115000"/>
                        </a:lnSpc>
                        <a:spcBef>
                          <a:spcPts val="0"/>
                        </a:spcBef>
                        <a:spcAft>
                          <a:spcPts val="0"/>
                        </a:spcAft>
                      </a:pPr>
                      <a:r>
                        <a:rPr lang="fa-IR" sz="1050" dirty="0">
                          <a:effectLst/>
                        </a:rPr>
                        <a:t> فرصت های درمانی مناسب تر؛ تغذیه؛ رژیم غذایی بهتر</a:t>
                      </a:r>
                      <a:endParaRPr lang="en-US" sz="1000" dirty="0">
                        <a:effectLst/>
                      </a:endParaRPr>
                    </a:p>
                    <a:p>
                      <a:pPr marL="0" marR="0" algn="r" rtl="1">
                        <a:lnSpc>
                          <a:spcPct val="115000"/>
                        </a:lnSpc>
                        <a:spcBef>
                          <a:spcPts val="0"/>
                        </a:spcBef>
                        <a:spcAft>
                          <a:spcPts val="0"/>
                        </a:spcAft>
                      </a:pPr>
                      <a:r>
                        <a:rPr lang="fa-IR" sz="1050" dirty="0">
                          <a:effectLst/>
                        </a:rPr>
                        <a:t>اعتماد به نفس بهتر؛ روابط بهتر زن و شوهر، کودک و والد، هم سانان و کودک به کودک</a:t>
                      </a:r>
                      <a:endParaRPr lang="en-US" sz="1000" dirty="0">
                        <a:effectLst/>
                      </a:endParaRPr>
                    </a:p>
                    <a:p>
                      <a:pPr marL="0" marR="0" algn="r" rtl="1">
                        <a:lnSpc>
                          <a:spcPct val="115000"/>
                        </a:lnSpc>
                        <a:spcBef>
                          <a:spcPts val="0"/>
                        </a:spcBef>
                        <a:spcAft>
                          <a:spcPts val="0"/>
                        </a:spcAft>
                      </a:pPr>
                      <a:r>
                        <a:rPr lang="fa-IR" sz="1050" dirty="0">
                          <a:effectLst/>
                        </a:rPr>
                        <a:t>شرایط اشتغال بهتر خصوصا برای مراقبین کودک؛ فرصت های اشتغال جدید که توسط این برنامه ایجاد می شود؛ افزایش بازار کالاهای مرتبط با برنامه</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r>
              <a:tr h="1498196">
                <a:tc>
                  <a:txBody>
                    <a:bodyPr/>
                    <a:lstStyle/>
                    <a:p>
                      <a:pPr marL="0" marR="0" algn="ctr" rtl="1">
                        <a:lnSpc>
                          <a:spcPct val="115000"/>
                        </a:lnSpc>
                        <a:spcBef>
                          <a:spcPts val="0"/>
                        </a:spcBef>
                        <a:spcAft>
                          <a:spcPts val="0"/>
                        </a:spcAft>
                      </a:pPr>
                      <a:r>
                        <a:rPr lang="fa-IR" sz="1050">
                          <a:effectLst/>
                        </a:rPr>
                        <a:t>اجتماع</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ctr" rtl="1">
                        <a:lnSpc>
                          <a:spcPct val="115000"/>
                        </a:lnSpc>
                        <a:spcBef>
                          <a:spcPts val="0"/>
                        </a:spcBef>
                        <a:spcAft>
                          <a:spcPts val="0"/>
                        </a:spcAft>
                      </a:pPr>
                      <a:r>
                        <a:rPr lang="fa-IR" sz="1050" dirty="0">
                          <a:effectLst/>
                        </a:rPr>
                        <a:t>محیط فیزیکی</a:t>
                      </a:r>
                      <a:endParaRPr lang="en-US" sz="1000" dirty="0">
                        <a:effectLst/>
                      </a:endParaRPr>
                    </a:p>
                    <a:p>
                      <a:pPr marL="0" marR="0" algn="ctr" rtl="1">
                        <a:lnSpc>
                          <a:spcPct val="115000"/>
                        </a:lnSpc>
                        <a:spcBef>
                          <a:spcPts val="0"/>
                        </a:spcBef>
                        <a:spcAft>
                          <a:spcPts val="0"/>
                        </a:spcAft>
                      </a:pPr>
                      <a:r>
                        <a:rPr lang="fa-IR" sz="1050" dirty="0">
                          <a:effectLst/>
                        </a:rPr>
                        <a:t> </a:t>
                      </a:r>
                      <a:endParaRPr lang="en-US" sz="1000" dirty="0">
                        <a:effectLst/>
                      </a:endParaRPr>
                    </a:p>
                    <a:p>
                      <a:pPr marL="0" marR="0" algn="ctr" rtl="1">
                        <a:lnSpc>
                          <a:spcPct val="115000"/>
                        </a:lnSpc>
                        <a:spcBef>
                          <a:spcPts val="0"/>
                        </a:spcBef>
                        <a:spcAft>
                          <a:spcPts val="0"/>
                        </a:spcAft>
                      </a:pPr>
                      <a:r>
                        <a:rPr lang="fa-IR" sz="1050" dirty="0">
                          <a:effectLst/>
                        </a:rPr>
                        <a:t>مشارکت اجتماعی</a:t>
                      </a:r>
                      <a:endParaRPr lang="en-US" sz="1000" dirty="0">
                        <a:effectLst/>
                      </a:endParaRPr>
                    </a:p>
                    <a:p>
                      <a:pPr marL="0" marR="0" algn="ctr" rtl="1">
                        <a:lnSpc>
                          <a:spcPct val="115000"/>
                        </a:lnSpc>
                        <a:spcBef>
                          <a:spcPts val="0"/>
                        </a:spcBef>
                        <a:spcAft>
                          <a:spcPts val="0"/>
                        </a:spcAft>
                      </a:pPr>
                      <a:r>
                        <a:rPr lang="fa-IR" sz="1050" dirty="0">
                          <a:effectLst/>
                        </a:rPr>
                        <a:t> </a:t>
                      </a:r>
                      <a:endParaRPr lang="en-US" sz="1000" dirty="0">
                        <a:effectLst/>
                      </a:endParaRPr>
                    </a:p>
                    <a:p>
                      <a:pPr marL="0" marR="0" algn="ctr" rtl="1">
                        <a:lnSpc>
                          <a:spcPct val="115000"/>
                        </a:lnSpc>
                        <a:spcBef>
                          <a:spcPts val="0"/>
                        </a:spcBef>
                        <a:spcAft>
                          <a:spcPts val="0"/>
                        </a:spcAft>
                      </a:pPr>
                      <a:r>
                        <a:rPr lang="fa-IR" sz="1050" dirty="0">
                          <a:effectLst/>
                        </a:rPr>
                        <a:t>موسسات</a:t>
                      </a:r>
                      <a:endParaRPr lang="en-US" sz="1000" dirty="0">
                        <a:effectLst/>
                      </a:endParaRPr>
                    </a:p>
                    <a:p>
                      <a:pPr marL="0" marR="0" algn="ctr" rtl="1">
                        <a:lnSpc>
                          <a:spcPct val="115000"/>
                        </a:lnSpc>
                        <a:spcBef>
                          <a:spcPts val="0"/>
                        </a:spcBef>
                        <a:spcAft>
                          <a:spcPts val="0"/>
                        </a:spcAft>
                      </a:pPr>
                      <a:r>
                        <a:rPr lang="fa-IR" sz="1050" dirty="0">
                          <a:effectLst/>
                        </a:rPr>
                        <a:t> </a:t>
                      </a:r>
                      <a:endParaRPr lang="en-US" sz="1000" dirty="0">
                        <a:effectLst/>
                      </a:endParaRPr>
                    </a:p>
                    <a:p>
                      <a:pPr marL="0" marR="0" algn="ctr" rtl="1">
                        <a:lnSpc>
                          <a:spcPct val="115000"/>
                        </a:lnSpc>
                        <a:spcBef>
                          <a:spcPts val="0"/>
                        </a:spcBef>
                        <a:spcAft>
                          <a:spcPts val="0"/>
                        </a:spcAft>
                      </a:pPr>
                      <a:r>
                        <a:rPr lang="fa-IR" sz="1050" dirty="0">
                          <a:effectLst/>
                        </a:rPr>
                        <a:t> </a:t>
                      </a:r>
                      <a:r>
                        <a:rPr lang="fa-IR" sz="1050" dirty="0" smtClean="0">
                          <a:effectLst/>
                        </a:rPr>
                        <a:t>اثربخشی</a:t>
                      </a:r>
                      <a:endParaRPr lang="en-US" sz="1000" dirty="0">
                        <a:effectLst/>
                      </a:endParaRPr>
                    </a:p>
                    <a:p>
                      <a:pPr marL="0" marR="0" algn="ctr" rtl="1">
                        <a:lnSpc>
                          <a:spcPct val="115000"/>
                        </a:lnSpc>
                        <a:spcBef>
                          <a:spcPts val="0"/>
                        </a:spcBef>
                        <a:spcAft>
                          <a:spcPts val="0"/>
                        </a:spcAft>
                      </a:pPr>
                      <a:r>
                        <a:rPr lang="fa-IR" sz="1050" dirty="0">
                          <a:effectLst/>
                        </a:rPr>
                        <a:t>ظرفیت</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r" rtl="1">
                        <a:lnSpc>
                          <a:spcPct val="115000"/>
                        </a:lnSpc>
                        <a:spcBef>
                          <a:spcPts val="0"/>
                        </a:spcBef>
                        <a:spcAft>
                          <a:spcPts val="0"/>
                        </a:spcAft>
                      </a:pPr>
                      <a:r>
                        <a:rPr lang="fa-IR" sz="1050" dirty="0">
                          <a:effectLst/>
                        </a:rPr>
                        <a:t>بهبود بهسازی محیط؛ فضاهای بازی؛ تسهیلات چند منظوره جدید</a:t>
                      </a:r>
                      <a:endParaRPr lang="en-US" sz="1000" dirty="0">
                        <a:effectLst/>
                      </a:endParaRPr>
                    </a:p>
                    <a:p>
                      <a:pPr marL="0" marR="0" algn="r" rtl="1">
                        <a:lnSpc>
                          <a:spcPct val="115000"/>
                        </a:lnSpc>
                        <a:spcBef>
                          <a:spcPts val="0"/>
                        </a:spcBef>
                        <a:spcAft>
                          <a:spcPts val="0"/>
                        </a:spcAft>
                      </a:pPr>
                      <a:r>
                        <a:rPr lang="fa-IR" sz="1050" dirty="0">
                          <a:effectLst/>
                        </a:rPr>
                        <a:t>انسجام بیشتر؛ افزایش مشارکت زنان؛ پروژه های اجتماعی عام المنفعه</a:t>
                      </a:r>
                      <a:endParaRPr lang="en-US" sz="1000" dirty="0">
                        <a:effectLst/>
                      </a:endParaRPr>
                    </a:p>
                    <a:p>
                      <a:pPr marL="0" marR="0" algn="r" rtl="1">
                        <a:lnSpc>
                          <a:spcPct val="115000"/>
                        </a:lnSpc>
                        <a:spcBef>
                          <a:spcPts val="0"/>
                        </a:spcBef>
                        <a:spcAft>
                          <a:spcPts val="0"/>
                        </a:spcAft>
                      </a:pPr>
                      <a:r>
                        <a:rPr lang="fa-IR" sz="1050" dirty="0">
                          <a:effectLst/>
                        </a:rPr>
                        <a:t>بهبود کارآیی؛ توجهات بهداشتی بهتر از طریق خدمات منسجم و یا تغییراتی که در عملکرد مصرف کنندگان ایجاد شده است؛ کاهش مردودی و ترک تحصیل</a:t>
                      </a:r>
                      <a:endParaRPr lang="en-US" sz="1000" dirty="0">
                        <a:effectLst/>
                      </a:endParaRPr>
                    </a:p>
                    <a:p>
                      <a:pPr marL="0" marR="0" algn="r" rtl="1">
                        <a:lnSpc>
                          <a:spcPct val="115000"/>
                        </a:lnSpc>
                        <a:spcBef>
                          <a:spcPts val="0"/>
                        </a:spcBef>
                        <a:spcAft>
                          <a:spcPts val="0"/>
                        </a:spcAft>
                      </a:pPr>
                      <a:r>
                        <a:rPr lang="fa-IR" sz="1050" dirty="0">
                          <a:effectLst/>
                        </a:rPr>
                        <a:t>پوشش بیشتر</a:t>
                      </a:r>
                      <a:endParaRPr lang="en-US" sz="1000" dirty="0">
                        <a:effectLst/>
                      </a:endParaRPr>
                    </a:p>
                    <a:p>
                      <a:pPr marL="0" marR="0" algn="r" rtl="1">
                        <a:lnSpc>
                          <a:spcPct val="115000"/>
                        </a:lnSpc>
                        <a:spcBef>
                          <a:spcPts val="0"/>
                        </a:spcBef>
                        <a:spcAft>
                          <a:spcPts val="0"/>
                        </a:spcAft>
                      </a:pPr>
                      <a:r>
                        <a:rPr lang="fa-IR" sz="1050" dirty="0">
                          <a:effectLst/>
                        </a:rPr>
                        <a:t>توانایی بیشتر؛ اطمینان و/یا تغییراتی در تشکیلات؛ متدها و محتواهای آموزشی اصلاح یافته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r>
              <a:tr h="619611">
                <a:tc>
                  <a:txBody>
                    <a:bodyPr/>
                    <a:lstStyle/>
                    <a:p>
                      <a:pPr marL="0" marR="0" algn="ctr" rtl="1">
                        <a:lnSpc>
                          <a:spcPct val="115000"/>
                        </a:lnSpc>
                        <a:spcBef>
                          <a:spcPts val="0"/>
                        </a:spcBef>
                        <a:spcAft>
                          <a:spcPts val="0"/>
                        </a:spcAft>
                      </a:pPr>
                      <a:r>
                        <a:rPr lang="fa-IR" sz="1050">
                          <a:effectLst/>
                        </a:rPr>
                        <a:t>جامعه</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ctr" rtl="1">
                        <a:lnSpc>
                          <a:spcPct val="115000"/>
                        </a:lnSpc>
                        <a:spcBef>
                          <a:spcPts val="0"/>
                        </a:spcBef>
                        <a:spcAft>
                          <a:spcPts val="0"/>
                        </a:spcAft>
                      </a:pPr>
                      <a:r>
                        <a:rPr lang="fa-IR" sz="1050">
                          <a:effectLst/>
                        </a:rPr>
                        <a:t>کیفیت زندگی</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c>
                  <a:txBody>
                    <a:bodyPr/>
                    <a:lstStyle/>
                    <a:p>
                      <a:pPr marL="0" marR="0" algn="r" rtl="1">
                        <a:lnSpc>
                          <a:spcPct val="115000"/>
                        </a:lnSpc>
                        <a:spcBef>
                          <a:spcPts val="0"/>
                        </a:spcBef>
                        <a:spcAft>
                          <a:spcPts val="0"/>
                        </a:spcAft>
                      </a:pPr>
                      <a:r>
                        <a:rPr lang="fa-IR" sz="1050" dirty="0">
                          <a:effectLst/>
                        </a:rPr>
                        <a:t>جمعیت سالم تر؛ کاهش تعداد روزهای از دست رفته به دلیل بیماری؛ سواد بیشتر؛ جمعیت تحصیل کرده تر؛ مشارکت اجتماعی بیشتر؛ نیروی کاری بهتر؛ کاهش بزهکاری؛ کاهش باروری و بارداری های زود هنگام؛ کاهش نابرابری های اجتماعی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7226" marR="37226" marT="0" marB="0" anchor="ctr"/>
                </a:tc>
              </a:tr>
            </a:tbl>
          </a:graphicData>
        </a:graphic>
      </p:graphicFrame>
    </p:spTree>
    <p:extLst>
      <p:ext uri="{BB962C8B-B14F-4D97-AF65-F5344CB8AC3E}">
        <p14:creationId xmlns:p14="http://schemas.microsoft.com/office/powerpoint/2010/main" val="2527254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956063" cy="884349"/>
          </a:xfrm>
        </p:spPr>
        <p:txBody>
          <a:bodyPr>
            <a:noAutofit/>
          </a:bodyPr>
          <a:lstStyle/>
          <a:p>
            <a:pPr algn="ctr" rtl="1"/>
            <a:r>
              <a:rPr lang="fa-IR" sz="2800" b="1" dirty="0" smtClean="0"/>
              <a:t>فعالیت های انجام شده در زمینه برنامه رشد و تکامل ابتدای دوران کودکی</a:t>
            </a:r>
            <a:endParaRPr lang="en-US" sz="2800" b="1" dirty="0"/>
          </a:p>
        </p:txBody>
      </p:sp>
      <p:sp>
        <p:nvSpPr>
          <p:cNvPr id="3" name="Content Placeholder 2"/>
          <p:cNvSpPr>
            <a:spLocks noGrp="1"/>
          </p:cNvSpPr>
          <p:nvPr>
            <p:ph idx="1"/>
          </p:nvPr>
        </p:nvSpPr>
        <p:spPr/>
        <p:txBody>
          <a:bodyPr/>
          <a:lstStyle/>
          <a:p>
            <a:pPr algn="justLow" rtl="1">
              <a:lnSpc>
                <a:spcPct val="150000"/>
              </a:lnSpc>
            </a:pPr>
            <a:r>
              <a:rPr lang="fa-IR" dirty="0" smtClean="0"/>
              <a:t>1-غربالگری کودکان 12 ماهه در سطح استان از نیمه دوم سال 1392 طبق ابلاغ کشوری برنامه </a:t>
            </a:r>
          </a:p>
          <a:p>
            <a:pPr algn="justLow" rtl="1">
              <a:lnSpc>
                <a:spcPct val="150000"/>
              </a:lnSpc>
            </a:pPr>
            <a:r>
              <a:rPr lang="fa-IR" dirty="0" smtClean="0"/>
              <a:t>2- غربالگری </a:t>
            </a:r>
            <a:r>
              <a:rPr lang="fa-IR" dirty="0"/>
              <a:t>کودکان </a:t>
            </a:r>
            <a:r>
              <a:rPr lang="fa-IR" dirty="0" smtClean="0"/>
              <a:t>60ماهه </a:t>
            </a:r>
            <a:r>
              <a:rPr lang="fa-IR" dirty="0"/>
              <a:t>در سطح استان از </a:t>
            </a:r>
            <a:r>
              <a:rPr lang="fa-IR" dirty="0" smtClean="0"/>
              <a:t>سال 1395 به عنوان مداخله استانی</a:t>
            </a:r>
          </a:p>
          <a:p>
            <a:pPr algn="justLow" rtl="1">
              <a:lnSpc>
                <a:spcPct val="150000"/>
              </a:lnSpc>
            </a:pPr>
            <a:r>
              <a:rPr lang="fa-IR" dirty="0" smtClean="0"/>
              <a:t>3- راه اندازی دفتر سلامت کودکان از آبانماه 1392 در بیمارستان قدس قزوین و ارجاع کودکان دچار سوءتغذیه، کودک بیمار نیازمند ویزیت تخصصی و کودکانی که پس از غربالگری با پرسشنامه </a:t>
            </a:r>
            <a:r>
              <a:rPr lang="en-US" dirty="0" smtClean="0"/>
              <a:t>ASQ</a:t>
            </a:r>
            <a:r>
              <a:rPr lang="fa-IR" dirty="0" smtClean="0"/>
              <a:t> نیازمند ارجاع تشخیص داده شده اند، از واحدهای بهداشتی سطح استان</a:t>
            </a:r>
          </a:p>
          <a:p>
            <a:pPr algn="justLow" rtl="1">
              <a:lnSpc>
                <a:spcPct val="150000"/>
              </a:lnSpc>
            </a:pPr>
            <a:r>
              <a:rPr lang="fa-IR" dirty="0" smtClean="0"/>
              <a:t>4- اجرای اولین </a:t>
            </a:r>
            <a:r>
              <a:rPr lang="fa-IR" dirty="0"/>
              <a:t>پایلوت </a:t>
            </a:r>
            <a:r>
              <a:rPr lang="fa-IR" dirty="0" smtClean="0"/>
              <a:t>کشوری برنامه </a:t>
            </a:r>
            <a:r>
              <a:rPr lang="en-US" dirty="0"/>
              <a:t>ECD </a:t>
            </a:r>
            <a:r>
              <a:rPr lang="fa-IR" dirty="0" smtClean="0"/>
              <a:t> در </a:t>
            </a:r>
            <a:r>
              <a:rPr lang="fa-IR" dirty="0"/>
              <a:t>شهرستان تاکستان </a:t>
            </a:r>
            <a:r>
              <a:rPr lang="fa-IR" dirty="0" smtClean="0"/>
              <a:t>از سال 1394</a:t>
            </a:r>
          </a:p>
          <a:p>
            <a:pPr algn="r" rtl="1"/>
            <a:endParaRPr lang="en-US" dirty="0"/>
          </a:p>
        </p:txBody>
      </p:sp>
    </p:spTree>
    <p:extLst>
      <p:ext uri="{BB962C8B-B14F-4D97-AF65-F5344CB8AC3E}">
        <p14:creationId xmlns:p14="http://schemas.microsoft.com/office/powerpoint/2010/main" val="23894875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123" y="609600"/>
            <a:ext cx="9182637" cy="1000836"/>
          </a:xfrm>
        </p:spPr>
        <p:txBody>
          <a:bodyPr>
            <a:normAutofit/>
          </a:bodyPr>
          <a:lstStyle/>
          <a:p>
            <a:pPr algn="ctr" rtl="1"/>
            <a:r>
              <a:rPr lang="fa-IR" sz="2800" b="1" dirty="0" smtClean="0"/>
              <a:t>گزارش مختصر اجرای پایلوت برنامه </a:t>
            </a:r>
            <a:r>
              <a:rPr lang="en-US" sz="2800" b="1" dirty="0" smtClean="0"/>
              <a:t>ECD</a:t>
            </a:r>
            <a:r>
              <a:rPr lang="fa-IR" sz="2800" b="1" dirty="0" smtClean="0"/>
              <a:t> در شهرستان تاکستان </a:t>
            </a:r>
            <a:endParaRPr lang="en-US" sz="2800" b="1" dirty="0"/>
          </a:p>
        </p:txBody>
      </p:sp>
      <p:sp>
        <p:nvSpPr>
          <p:cNvPr id="3" name="Content Placeholder 2"/>
          <p:cNvSpPr>
            <a:spLocks noGrp="1"/>
          </p:cNvSpPr>
          <p:nvPr>
            <p:ph idx="1"/>
          </p:nvPr>
        </p:nvSpPr>
        <p:spPr>
          <a:xfrm>
            <a:off x="677334" y="1937983"/>
            <a:ext cx="8596668" cy="4103380"/>
          </a:xfrm>
        </p:spPr>
        <p:txBody>
          <a:bodyPr>
            <a:normAutofit/>
          </a:bodyPr>
          <a:lstStyle/>
          <a:p>
            <a:pPr algn="justLow" rtl="1"/>
            <a:r>
              <a:rPr lang="fa-IR" dirty="0" smtClean="0"/>
              <a:t>ابلاغ اجرای برنامه در تاریخ 1394/5/5 توسط وزارت متبوع</a:t>
            </a:r>
          </a:p>
          <a:p>
            <a:pPr algn="justLow" rtl="1"/>
            <a:r>
              <a:rPr lang="fa-IR" dirty="0" smtClean="0"/>
              <a:t>تهیه و تدوین پروپوزال برنامه</a:t>
            </a:r>
          </a:p>
          <a:p>
            <a:pPr algn="justLow" rtl="1"/>
            <a:r>
              <a:rPr lang="fa-IR" dirty="0" smtClean="0"/>
              <a:t>انجام تحلیل وضعیت فرهنگی، اقتصادی و اجتماعی شهرستان</a:t>
            </a:r>
          </a:p>
          <a:p>
            <a:pPr lvl="0" algn="justLow" rtl="1"/>
            <a:r>
              <a:rPr lang="fa-IR" dirty="0"/>
              <a:t>تأمین قدسنج خوابیده استاندارد جهت انجام تن سنجی دقیق کودکان</a:t>
            </a:r>
            <a:endParaRPr lang="en-US" dirty="0"/>
          </a:p>
          <a:p>
            <a:pPr lvl="0" algn="justLow" rtl="1"/>
            <a:r>
              <a:rPr lang="fa-IR" dirty="0" smtClean="0"/>
              <a:t>آموزش </a:t>
            </a:r>
            <a:r>
              <a:rPr lang="fa-IR" dirty="0"/>
              <a:t>و اطلاع رسانی به مدیران ادارات و سازمان‌های شهرستان و استان و حساس سازی ایشان در خصوص اهمیت موضوع</a:t>
            </a:r>
            <a:endParaRPr lang="en-US" dirty="0"/>
          </a:p>
          <a:p>
            <a:pPr algn="justLow" rtl="1"/>
            <a:r>
              <a:rPr lang="fa-IR" dirty="0" smtClean="0"/>
              <a:t>هماهنگی جهت تعامل </a:t>
            </a:r>
            <a:r>
              <a:rPr lang="fa-IR" dirty="0"/>
              <a:t>و هم افزایی ادارات شهرستان جهت ارتقاء رشد و تکامل کودکان</a:t>
            </a:r>
            <a:endParaRPr lang="fa-IR" dirty="0" smtClean="0"/>
          </a:p>
          <a:p>
            <a:pPr algn="justLow" rtl="1"/>
            <a:r>
              <a:rPr lang="fa-IR" dirty="0"/>
              <a:t>برگزاری کمپین، همایش و جشنواره‌های متعدد به منظور اطلاع رسانی به عموم </a:t>
            </a:r>
            <a:r>
              <a:rPr lang="fa-IR" dirty="0" smtClean="0"/>
              <a:t>جامعه</a:t>
            </a:r>
          </a:p>
          <a:p>
            <a:pPr algn="justLow" rtl="1"/>
            <a:r>
              <a:rPr lang="fa-IR" dirty="0"/>
              <a:t>برگزاری کارگاه آموزشی و حساس سازی </a:t>
            </a:r>
            <a:r>
              <a:rPr lang="fa-IR" dirty="0" smtClean="0"/>
              <a:t>مدیران و کارشناسان </a:t>
            </a:r>
            <a:r>
              <a:rPr lang="fa-IR" dirty="0"/>
              <a:t>شهرستان‌ها با تدریس آقای دکتر حیدرآبادی</a:t>
            </a:r>
            <a:endParaRPr lang="fa-IR" dirty="0" smtClean="0"/>
          </a:p>
          <a:p>
            <a:pPr algn="justLow" rtl="1"/>
            <a:endParaRPr lang="en-US" dirty="0"/>
          </a:p>
        </p:txBody>
      </p:sp>
    </p:spTree>
    <p:extLst>
      <p:ext uri="{BB962C8B-B14F-4D97-AF65-F5344CB8AC3E}">
        <p14:creationId xmlns:p14="http://schemas.microsoft.com/office/powerpoint/2010/main" val="2840832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003" y="609600"/>
            <a:ext cx="9118241" cy="1320800"/>
          </a:xfrm>
        </p:spPr>
        <p:txBody>
          <a:bodyPr>
            <a:normAutofit/>
          </a:bodyPr>
          <a:lstStyle/>
          <a:p>
            <a:pPr algn="ctr" rtl="1"/>
            <a:r>
              <a:rPr lang="fa-IR" sz="3200" b="1" dirty="0"/>
              <a:t>گزارش مختصر اجرای پایلوت برنامه </a:t>
            </a:r>
            <a:r>
              <a:rPr lang="en-US" sz="3200" b="1" dirty="0"/>
              <a:t>ECD</a:t>
            </a:r>
            <a:r>
              <a:rPr lang="fa-IR" sz="3200" b="1" dirty="0"/>
              <a:t> در شهرستان تاکستان </a:t>
            </a:r>
            <a:endParaRPr lang="en-US" sz="3200" b="1" dirty="0"/>
          </a:p>
        </p:txBody>
      </p:sp>
      <p:sp>
        <p:nvSpPr>
          <p:cNvPr id="3" name="Content Placeholder 2"/>
          <p:cNvSpPr>
            <a:spLocks noGrp="1"/>
          </p:cNvSpPr>
          <p:nvPr>
            <p:ph idx="1"/>
          </p:nvPr>
        </p:nvSpPr>
        <p:spPr/>
        <p:txBody>
          <a:bodyPr>
            <a:normAutofit/>
          </a:bodyPr>
          <a:lstStyle/>
          <a:p>
            <a:pPr algn="justLow" rtl="1"/>
            <a:r>
              <a:rPr lang="fa-IR" dirty="0" smtClean="0"/>
              <a:t>آموزش </a:t>
            </a:r>
            <a:r>
              <a:rPr lang="fa-IR" dirty="0"/>
              <a:t>کارکنان شبکه بهداشت و درمان شهرستان در حیطه‌های تکاملی کودکان</a:t>
            </a:r>
            <a:endParaRPr lang="fa-IR" dirty="0" smtClean="0"/>
          </a:p>
          <a:p>
            <a:pPr algn="justLow" rtl="1"/>
            <a:r>
              <a:rPr lang="fa-IR" dirty="0" smtClean="0"/>
              <a:t>برگزاری </a:t>
            </a:r>
            <a:r>
              <a:rPr lang="fa-IR" dirty="0"/>
              <a:t>کلاس‌های آموزشی فرزندپروری ویژه پدران شاغل در ادارات و کارخانجات در تابستان سال </a:t>
            </a:r>
            <a:r>
              <a:rPr lang="fa-IR" dirty="0" smtClean="0"/>
              <a:t>جاری </a:t>
            </a:r>
          </a:p>
          <a:p>
            <a:pPr algn="justLow" rtl="1"/>
            <a:r>
              <a:rPr lang="fa-IR" dirty="0" smtClean="0"/>
              <a:t>برگزاری </a:t>
            </a:r>
            <a:r>
              <a:rPr lang="fa-IR" dirty="0"/>
              <a:t>کلاس‌های آموزشی فرزندپروری ویژه پدران شاغل در اصناف </a:t>
            </a:r>
            <a:endParaRPr lang="fa-IR" dirty="0" smtClean="0"/>
          </a:p>
          <a:p>
            <a:pPr algn="justLow" rtl="1"/>
            <a:r>
              <a:rPr lang="fa-IR" dirty="0" smtClean="0"/>
              <a:t>غربالگری </a:t>
            </a:r>
            <a:r>
              <a:rPr lang="fa-IR" dirty="0"/>
              <a:t>اختلالات تکاملی کودکان آسیب پذیر (تحت پوشش کمیته امداد و بهزیستی) و شناسایی و ارجاع کودکان پرخطر به صورت </a:t>
            </a:r>
            <a:r>
              <a:rPr lang="fa-IR" dirty="0" smtClean="0"/>
              <a:t>مستمر</a:t>
            </a:r>
          </a:p>
          <a:p>
            <a:pPr lvl="0" algn="justLow" rtl="1"/>
            <a:r>
              <a:rPr lang="fa-IR" dirty="0"/>
              <a:t>برگزاری </a:t>
            </a:r>
            <a:r>
              <a:rPr lang="fa-IR" dirty="0" smtClean="0"/>
              <a:t>4 </a:t>
            </a:r>
            <a:r>
              <a:rPr lang="fa-IR" dirty="0"/>
              <a:t>دوره </a:t>
            </a:r>
            <a:r>
              <a:rPr lang="fa-IR" dirty="0" smtClean="0"/>
              <a:t>آموزشی والدین </a:t>
            </a:r>
            <a:r>
              <a:rPr lang="fa-IR" dirty="0"/>
              <a:t>شامل مباحث فرزندپروری (شش جلسه)، پیشگیری از حوادث و سوانح کودکان (دو جلسه) و تغذیه (یک جلسه با توجه به کمبود مدرس تغذیه) تا پایان </a:t>
            </a:r>
            <a:r>
              <a:rPr lang="fa-IR" dirty="0" smtClean="0"/>
              <a:t>شهریور سال جاری </a:t>
            </a:r>
            <a:r>
              <a:rPr lang="fa-IR" dirty="0"/>
              <a:t>و آموزش </a:t>
            </a:r>
            <a:r>
              <a:rPr lang="fa-IR" dirty="0" smtClean="0"/>
              <a:t>25190نفر </a:t>
            </a:r>
            <a:r>
              <a:rPr lang="fa-IR" dirty="0"/>
              <a:t>در </a:t>
            </a:r>
            <a:r>
              <a:rPr lang="fa-IR" dirty="0" smtClean="0"/>
              <a:t>2296 جلسه </a:t>
            </a:r>
            <a:r>
              <a:rPr lang="fa-IR" dirty="0"/>
              <a:t>در مناطق روستایی. </a:t>
            </a:r>
            <a:r>
              <a:rPr lang="fa-IR" dirty="0" smtClean="0"/>
              <a:t>پیش </a:t>
            </a:r>
            <a:r>
              <a:rPr lang="fa-IR" dirty="0"/>
              <a:t>بینی می‌گردد تا پایان سال جاری آموزش کلیه مناطق روستایی به اتمام خواهد رسید.</a:t>
            </a:r>
            <a:endParaRPr lang="en-US" dirty="0"/>
          </a:p>
          <a:p>
            <a:pPr algn="justLow" rtl="1"/>
            <a:endParaRPr lang="en-US" dirty="0"/>
          </a:p>
        </p:txBody>
      </p:sp>
    </p:spTree>
    <p:extLst>
      <p:ext uri="{BB962C8B-B14F-4D97-AF65-F5344CB8AC3E}">
        <p14:creationId xmlns:p14="http://schemas.microsoft.com/office/powerpoint/2010/main" val="2361692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335" y="609600"/>
            <a:ext cx="9105970" cy="1129048"/>
          </a:xfrm>
        </p:spPr>
        <p:txBody>
          <a:bodyPr>
            <a:normAutofit/>
          </a:bodyPr>
          <a:lstStyle/>
          <a:p>
            <a:pPr algn="ctr"/>
            <a:r>
              <a:rPr lang="fa-IR" sz="3200" b="1" dirty="0"/>
              <a:t>گزارش مختصر اجرای پایلوت برنامه </a:t>
            </a:r>
            <a:r>
              <a:rPr lang="en-US" sz="3200" b="1" dirty="0"/>
              <a:t>ECD</a:t>
            </a:r>
            <a:r>
              <a:rPr lang="fa-IR" sz="3200" b="1" dirty="0"/>
              <a:t> در شهرستان تاکستان </a:t>
            </a:r>
            <a:endParaRPr lang="en-US" sz="3200" b="1" dirty="0"/>
          </a:p>
        </p:txBody>
      </p:sp>
      <p:sp>
        <p:nvSpPr>
          <p:cNvPr id="3" name="Content Placeholder 2"/>
          <p:cNvSpPr>
            <a:spLocks noGrp="1"/>
          </p:cNvSpPr>
          <p:nvPr>
            <p:ph idx="1"/>
          </p:nvPr>
        </p:nvSpPr>
        <p:spPr/>
        <p:txBody>
          <a:bodyPr/>
          <a:lstStyle/>
          <a:p>
            <a:pPr algn="justLow" rtl="1"/>
            <a:r>
              <a:rPr lang="fa-IR" dirty="0"/>
              <a:t>برگزاری 5 دوره کلاس هنری (سفالگری، نقاشی و قصه گویی) و آموزش 587 کودک با همکاری کانون پرورش فکری کودکان و نوجوانان جهت ارتقاء تکاملی کودکان 5-4 ساله ساکن حاشیه </a:t>
            </a:r>
            <a:r>
              <a:rPr lang="fa-IR"/>
              <a:t>شهر </a:t>
            </a:r>
            <a:r>
              <a:rPr lang="fa-IR" smtClean="0"/>
              <a:t>تاکستان به همراه پذیرایی میان وعده سالم (عدسی، سیب زمینی، تخم مرغ ، شیر، کیک، میوه)</a:t>
            </a:r>
            <a:endParaRPr lang="fa-IR" dirty="0" smtClean="0"/>
          </a:p>
          <a:p>
            <a:pPr algn="justLow" rtl="1"/>
            <a:r>
              <a:rPr lang="fa-IR" dirty="0"/>
              <a:t>برگزاری کلاس های آموزشی هنری جهت کودکان </a:t>
            </a:r>
            <a:r>
              <a:rPr lang="fa-IR" dirty="0" smtClean="0"/>
              <a:t>12-4 ساله </a:t>
            </a:r>
            <a:r>
              <a:rPr lang="fa-IR" dirty="0"/>
              <a:t>ساکن حاشیه شهردر فضای </a:t>
            </a:r>
            <a:r>
              <a:rPr lang="fa-IR" dirty="0" smtClean="0"/>
              <a:t>آزاد </a:t>
            </a:r>
            <a:r>
              <a:rPr lang="fa-IR" dirty="0"/>
              <a:t>با همکاری مربیان مهد کودک </a:t>
            </a:r>
            <a:r>
              <a:rPr lang="fa-IR" dirty="0" smtClean="0"/>
              <a:t>در تابستان 1397</a:t>
            </a:r>
          </a:p>
          <a:p>
            <a:pPr lvl="0" algn="justLow" rtl="1"/>
            <a:r>
              <a:rPr lang="fa-IR" dirty="0"/>
              <a:t>برنامه ریزی </a:t>
            </a:r>
            <a:r>
              <a:rPr lang="fa-IR" dirty="0" smtClean="0"/>
              <a:t>و هماهنگی با معاونت محترم درمان درخصوص تأمین </a:t>
            </a:r>
            <a:r>
              <a:rPr lang="fa-IR" dirty="0"/>
              <a:t>مکان و تجهیزات کاردرمانی کودکان جهت راه اندازی مرکز جامع تکامل کودکان در شهر قزوین</a:t>
            </a:r>
            <a:endParaRPr lang="en-US" dirty="0"/>
          </a:p>
          <a:p>
            <a:pPr algn="justLow" rtl="1"/>
            <a:endParaRPr lang="en-US" dirty="0"/>
          </a:p>
        </p:txBody>
      </p:sp>
    </p:spTree>
    <p:extLst>
      <p:ext uri="{BB962C8B-B14F-4D97-AF65-F5344CB8AC3E}">
        <p14:creationId xmlns:p14="http://schemas.microsoft.com/office/powerpoint/2010/main" val="32445176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5561"/>
          </a:xfrm>
        </p:spPr>
        <p:txBody>
          <a:bodyPr>
            <a:normAutofit/>
          </a:bodyPr>
          <a:lstStyle/>
          <a:p>
            <a:pPr algn="ctr" rtl="1"/>
            <a:r>
              <a:rPr lang="fa-IR" sz="2400" b="1" dirty="0" smtClean="0"/>
              <a:t>برگزاری جلسات هماهنگی با حضور رئیس اداره کودکان</a:t>
            </a:r>
            <a:endParaRPr lang="en-US" sz="2400" b="1" dirty="0"/>
          </a:p>
        </p:txBody>
      </p:sp>
      <p:pic>
        <p:nvPicPr>
          <p:cNvPr id="4" name="Content Placeholder 3" descr="C:\Documents and Settings\pc\Desktop\پایلوت تکامل\تصاویر جلسات و کارگاه های تکامل تاکستان تیر95\بازدید کارشناسان وزارت خانه94.3.16به مناسبت طرح تکامل ابتدای دوران کودکی\01\IMG_4045.JPG"/>
          <p:cNvPicPr>
            <a:picLocks noGrp="1"/>
          </p:cNvPicPr>
          <p:nvPr>
            <p:ph idx="1"/>
          </p:nvPr>
        </p:nvPicPr>
        <p:blipFill>
          <a:blip r:embed="rId2"/>
          <a:srcRect/>
          <a:stretch>
            <a:fillRect/>
          </a:stretch>
        </p:blipFill>
        <p:spPr bwMode="auto">
          <a:xfrm>
            <a:off x="4798958" y="1720432"/>
            <a:ext cx="4475044" cy="4507497"/>
          </a:xfrm>
          <a:prstGeom prst="rect">
            <a:avLst/>
          </a:prstGeom>
          <a:noFill/>
          <a:ln w="9525">
            <a:noFill/>
            <a:miter lim="800000"/>
            <a:headEnd/>
            <a:tailEnd/>
          </a:ln>
        </p:spPr>
      </p:pic>
      <p:pic>
        <p:nvPicPr>
          <p:cNvPr id="6" name="Picture 5" descr="C:\Documents and Settings\pc\Desktop\پایلوت تکامل\تصاویر جلسات و کارگاه های تکامل تاکستان تیر95\تکامل ابتدای دوران کودکی94.8.18\IMG_5890.JPG"/>
          <p:cNvPicPr/>
          <p:nvPr/>
        </p:nvPicPr>
        <p:blipFill>
          <a:blip r:embed="rId3" cstate="print"/>
          <a:srcRect/>
          <a:stretch>
            <a:fillRect/>
          </a:stretch>
        </p:blipFill>
        <p:spPr bwMode="auto">
          <a:xfrm>
            <a:off x="476518" y="1720432"/>
            <a:ext cx="4322440" cy="4507497"/>
          </a:xfrm>
          <a:prstGeom prst="rect">
            <a:avLst/>
          </a:prstGeom>
          <a:noFill/>
          <a:ln w="9525">
            <a:noFill/>
            <a:miter lim="800000"/>
            <a:headEnd/>
            <a:tailEnd/>
          </a:ln>
        </p:spPr>
      </p:pic>
    </p:spTree>
    <p:extLst>
      <p:ext uri="{BB962C8B-B14F-4D97-AF65-F5344CB8AC3E}">
        <p14:creationId xmlns:p14="http://schemas.microsoft.com/office/powerpoint/2010/main" val="9474133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652530"/>
          </a:xfrm>
        </p:spPr>
        <p:txBody>
          <a:bodyPr>
            <a:normAutofit fontScale="90000"/>
          </a:bodyPr>
          <a:lstStyle/>
          <a:p>
            <a:pPr algn="ctr" rtl="1"/>
            <a:r>
              <a:rPr lang="fa-IR" sz="2400" b="1" dirty="0"/>
              <a:t>برگزاری جلسات </a:t>
            </a:r>
            <a:r>
              <a:rPr lang="fa-IR" sz="2400" b="1" dirty="0" smtClean="0"/>
              <a:t>هماهنگی متعدد </a:t>
            </a:r>
            <a:r>
              <a:rPr lang="fa-IR" sz="2400" b="1" dirty="0"/>
              <a:t>با </a:t>
            </a:r>
            <a:r>
              <a:rPr lang="fa-IR" sz="2400" b="1" dirty="0" smtClean="0"/>
              <a:t>ادارات شهرستان و استان</a:t>
            </a:r>
            <a:endParaRPr lang="en-US" sz="2400" b="1" dirty="0"/>
          </a:p>
        </p:txBody>
      </p:sp>
      <p:pic>
        <p:nvPicPr>
          <p:cNvPr id="8" name="Picture 7" descr="C:\Documents and Settings\pc\Desktop\پایلوت تکامل\جلسات و صورتجلسات\تصاویر جلسات\عکس های جلسه استانی تکامل آذر 94\IMAG1286.jpg"/>
          <p:cNvPicPr/>
          <p:nvPr/>
        </p:nvPicPr>
        <p:blipFill>
          <a:blip r:embed="rId2" cstate="print"/>
          <a:srcRect/>
          <a:stretch>
            <a:fillRect/>
          </a:stretch>
        </p:blipFill>
        <p:spPr bwMode="auto">
          <a:xfrm>
            <a:off x="528674" y="1962611"/>
            <a:ext cx="5157685" cy="3604714"/>
          </a:xfrm>
          <a:prstGeom prst="rect">
            <a:avLst/>
          </a:prstGeom>
          <a:noFill/>
          <a:ln w="9525">
            <a:noFill/>
            <a:miter lim="800000"/>
            <a:headEnd/>
            <a:tailEnd/>
          </a:ln>
        </p:spPr>
      </p:pic>
      <p:pic>
        <p:nvPicPr>
          <p:cNvPr id="9" name="Content Placeholder 8" descr="C:\Documents and Settings\pc\Desktop\پایلوت تکامل\تصاویر جلسات و کارگاه های تکامل تاکستان تیر95\تکامل ابتدای کودکی هماهنگی ادارات94.9.23\IMG_6006.JPG"/>
          <p:cNvPicPr>
            <a:picLocks noGrp="1"/>
          </p:cNvPicPr>
          <p:nvPr>
            <p:ph idx="1"/>
          </p:nvPr>
        </p:nvPicPr>
        <p:blipFill>
          <a:blip r:embed="rId3" cstate="print"/>
          <a:srcRect/>
          <a:stretch>
            <a:fillRect/>
          </a:stretch>
        </p:blipFill>
        <p:spPr bwMode="auto">
          <a:xfrm>
            <a:off x="5686359" y="1962611"/>
            <a:ext cx="3702340" cy="3604714"/>
          </a:xfrm>
          <a:prstGeom prst="rect">
            <a:avLst/>
          </a:prstGeom>
          <a:noFill/>
          <a:ln w="9525">
            <a:noFill/>
            <a:miter lim="800000"/>
            <a:headEnd/>
            <a:tailEnd/>
          </a:ln>
        </p:spPr>
      </p:pic>
    </p:spTree>
    <p:extLst>
      <p:ext uri="{BB962C8B-B14F-4D97-AF65-F5344CB8AC3E}">
        <p14:creationId xmlns:p14="http://schemas.microsoft.com/office/powerpoint/2010/main" val="2055326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361" y="609600"/>
            <a:ext cx="8918641" cy="768439"/>
          </a:xfrm>
        </p:spPr>
        <p:txBody>
          <a:bodyPr>
            <a:noAutofit/>
          </a:bodyPr>
          <a:lstStyle/>
          <a:p>
            <a:pPr algn="ctr" rtl="1"/>
            <a:r>
              <a:rPr lang="fa-IR" sz="2000" b="1" dirty="0" smtClean="0"/>
              <a:t>برگزاری </a:t>
            </a:r>
            <a:r>
              <a:rPr lang="fa-IR" sz="2000" b="1" dirty="0"/>
              <a:t>کارگاه کارگاه آموزشی و حساس </a:t>
            </a:r>
            <a:r>
              <a:rPr lang="fa-IR" sz="2000" b="1"/>
              <a:t>سازی </a:t>
            </a:r>
            <a:r>
              <a:rPr lang="fa-IR" sz="2000" b="1" smtClean="0"/>
              <a:t>کارشناسان ستادی </a:t>
            </a:r>
            <a:r>
              <a:rPr lang="fa-IR" sz="2000" b="1" dirty="0" smtClean="0"/>
              <a:t>شهرستان‌ها </a:t>
            </a:r>
            <a:r>
              <a:rPr lang="fa-IR" sz="2000" b="1" dirty="0"/>
              <a:t>با تدریس آقای دکتر حیدرآبادی</a:t>
            </a:r>
            <a:br>
              <a:rPr lang="fa-IR" sz="2000" b="1" dirty="0"/>
            </a:br>
            <a:endParaRPr lang="en-US" sz="2000" b="1" dirty="0"/>
          </a:p>
        </p:txBody>
      </p:sp>
      <p:pic>
        <p:nvPicPr>
          <p:cNvPr id="4" name="Content Placeholder 3" descr="C:\Documents and Settings\pc\Desktop\تصاوير کارگاه 11بهمن\IMG_3053.JPG"/>
          <p:cNvPicPr>
            <a:picLocks noGrp="1"/>
          </p:cNvPicPr>
          <p:nvPr>
            <p:ph idx="1"/>
          </p:nvPr>
        </p:nvPicPr>
        <p:blipFill>
          <a:blip r:embed="rId2" cstate="print"/>
          <a:srcRect/>
          <a:stretch>
            <a:fillRect/>
          </a:stretch>
        </p:blipFill>
        <p:spPr bwMode="auto">
          <a:xfrm>
            <a:off x="1249703" y="1519708"/>
            <a:ext cx="7212168" cy="4557102"/>
          </a:xfrm>
          <a:prstGeom prst="rect">
            <a:avLst/>
          </a:prstGeom>
          <a:noFill/>
          <a:ln w="9525">
            <a:noFill/>
            <a:miter lim="800000"/>
            <a:headEnd/>
            <a:tailEnd/>
          </a:ln>
        </p:spPr>
      </p:pic>
    </p:spTree>
    <p:extLst>
      <p:ext uri="{BB962C8B-B14F-4D97-AF65-F5344CB8AC3E}">
        <p14:creationId xmlns:p14="http://schemas.microsoft.com/office/powerpoint/2010/main" val="17725206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48239"/>
            <a:ext cx="8596668" cy="768438"/>
          </a:xfrm>
        </p:spPr>
        <p:txBody>
          <a:bodyPr>
            <a:normAutofit/>
          </a:bodyPr>
          <a:lstStyle/>
          <a:p>
            <a:pPr algn="ctr" rtl="1"/>
            <a:r>
              <a:rPr lang="fa-IR" sz="2000" b="1" dirty="0"/>
              <a:t>برگزاری </a:t>
            </a:r>
            <a:r>
              <a:rPr lang="fa-IR" sz="2000" b="1" dirty="0" smtClean="0"/>
              <a:t>همایش‌های </a:t>
            </a:r>
            <a:r>
              <a:rPr lang="fa-IR" sz="2000" b="1" dirty="0"/>
              <a:t>متعدد به منظور اطلاع رسانی به عموم </a:t>
            </a:r>
            <a:r>
              <a:rPr lang="fa-IR" sz="2000" b="1" dirty="0" smtClean="0"/>
              <a:t>جامعه در سطح استان</a:t>
            </a:r>
            <a:endParaRPr lang="fa-IR" sz="2000" b="1" dirty="0"/>
          </a:p>
        </p:txBody>
      </p:sp>
      <p:sp>
        <p:nvSpPr>
          <p:cNvPr id="3" name="Content Placeholder 2"/>
          <p:cNvSpPr>
            <a:spLocks noGrp="1"/>
          </p:cNvSpPr>
          <p:nvPr>
            <p:ph idx="1"/>
          </p:nvPr>
        </p:nvSpPr>
        <p:spPr/>
        <p:txBody>
          <a:bodyPr/>
          <a:lstStyle/>
          <a:p>
            <a:endParaRPr lang="en-US" dirty="0"/>
          </a:p>
        </p:txBody>
      </p:sp>
      <p:pic>
        <p:nvPicPr>
          <p:cNvPr id="4" name="Picture 3" descr="C:\Users\lahiji\Desktop\همایش تکامل کودک 30 آذر\IMG_5179.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11" y="2160589"/>
            <a:ext cx="4597757" cy="356887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Content Placeholder 4" descr="C:\Documents and Settings\pc\Desktop\تصاویر همایش شهرستان ها94\عکس همايش آوج\همایش کودک سالم،ایمنی وسلامت\IMG_1088.JPG"/>
          <p:cNvPicPr>
            <a:picLocks/>
          </p:cNvPicPr>
          <p:nvPr/>
        </p:nvPicPr>
        <p:blipFill>
          <a:blip r:embed="rId3"/>
          <a:srcRect/>
          <a:stretch>
            <a:fillRect/>
          </a:stretch>
        </p:blipFill>
        <p:spPr bwMode="auto">
          <a:xfrm>
            <a:off x="5009058" y="2160588"/>
            <a:ext cx="4564367" cy="3568879"/>
          </a:xfrm>
          <a:prstGeom prst="rect">
            <a:avLst/>
          </a:prstGeom>
          <a:noFill/>
          <a:ln w="9525">
            <a:noFill/>
            <a:miter lim="800000"/>
            <a:headEnd/>
            <a:tailEnd/>
          </a:ln>
        </p:spPr>
      </p:pic>
    </p:spTree>
    <p:extLst>
      <p:ext uri="{BB962C8B-B14F-4D97-AF65-F5344CB8AC3E}">
        <p14:creationId xmlns:p14="http://schemas.microsoft.com/office/powerpoint/2010/main" val="2055407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94197"/>
          </a:xfrm>
        </p:spPr>
        <p:txBody>
          <a:bodyPr>
            <a:normAutofit fontScale="90000"/>
          </a:bodyPr>
          <a:lstStyle/>
          <a:p>
            <a:pPr algn="ctr" rtl="1"/>
            <a:r>
              <a:rPr lang="fa-IR" sz="2400" b="1" dirty="0" smtClean="0"/>
              <a:t>برگزاری جلسات هفتگی کارشناسان سلامت کودکان استان و شهرستان</a:t>
            </a:r>
            <a:endParaRPr lang="en-US" sz="2400" b="1" dirty="0"/>
          </a:p>
        </p:txBody>
      </p:sp>
      <p:pic>
        <p:nvPicPr>
          <p:cNvPr id="6" name="Picture 5" descr="C:\Users\user\Desktop\عکس جلسات دونفره تکامل\IMG_382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8732" y="2363522"/>
            <a:ext cx="4195270" cy="3474906"/>
          </a:xfrm>
          <a:prstGeom prst="rect">
            <a:avLst/>
          </a:prstGeom>
          <a:noFill/>
          <a:ln>
            <a:noFill/>
          </a:ln>
        </p:spPr>
      </p:pic>
      <p:sp>
        <p:nvSpPr>
          <p:cNvPr id="3" name="Content Placeholder 2"/>
          <p:cNvSpPr>
            <a:spLocks noGrp="1"/>
          </p:cNvSpPr>
          <p:nvPr>
            <p:ph idx="1"/>
          </p:nvPr>
        </p:nvSpPr>
        <p:spPr>
          <a:xfrm>
            <a:off x="677334" y="1751527"/>
            <a:ext cx="8596668" cy="4289835"/>
          </a:xfrm>
        </p:spPr>
        <p:txBody>
          <a:bodyPr/>
          <a:lstStyle/>
          <a:p>
            <a:endParaRPr lang="en-US" dirty="0"/>
          </a:p>
        </p:txBody>
      </p:sp>
      <p:pic>
        <p:nvPicPr>
          <p:cNvPr id="8" name="Picture 7" descr="C:\Users\user\Desktop\عکس جلسات دونفره تکامل\IMG_3815.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334" y="2255123"/>
            <a:ext cx="4401398" cy="3583305"/>
          </a:xfrm>
          <a:prstGeom prst="rect">
            <a:avLst/>
          </a:prstGeom>
          <a:noFill/>
          <a:ln>
            <a:noFill/>
          </a:ln>
        </p:spPr>
      </p:pic>
    </p:spTree>
    <p:extLst>
      <p:ext uri="{BB962C8B-B14F-4D97-AF65-F5344CB8AC3E}">
        <p14:creationId xmlns:p14="http://schemas.microsoft.com/office/powerpoint/2010/main" val="5023776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39651"/>
          </a:xfrm>
        </p:spPr>
        <p:txBody>
          <a:bodyPr>
            <a:normAutofit/>
          </a:bodyPr>
          <a:lstStyle/>
          <a:p>
            <a:pPr algn="ctr" rtl="1"/>
            <a:r>
              <a:rPr lang="fa-IR" sz="2800" b="1" dirty="0"/>
              <a:t>برگزاری </a:t>
            </a:r>
            <a:r>
              <a:rPr lang="fa-IR" sz="2800" b="1" dirty="0" smtClean="0"/>
              <a:t>3 کمپین جهت اطلاع رسانی به مردم</a:t>
            </a:r>
            <a:endParaRPr lang="en-US" sz="2800" b="1" dirty="0"/>
          </a:p>
        </p:txBody>
      </p:sp>
      <p:pic>
        <p:nvPicPr>
          <p:cNvPr id="5" name="Content Placeholder 4" descr="C:\Users\User\Desktop\کمپین مرداد 96\عکسهای انتخاب شده\جواد خبرنگار - Copy\photo_2017-08-22_00-16-43.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62130" y="1957590"/>
            <a:ext cx="7534139" cy="4350644"/>
          </a:xfrm>
          <a:prstGeom prst="rect">
            <a:avLst/>
          </a:prstGeom>
          <a:noFill/>
          <a:ln>
            <a:noFill/>
          </a:ln>
        </p:spPr>
      </p:pic>
    </p:spTree>
    <p:extLst>
      <p:ext uri="{BB962C8B-B14F-4D97-AF65-F5344CB8AC3E}">
        <p14:creationId xmlns:p14="http://schemas.microsoft.com/office/powerpoint/2010/main" val="28233773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1318"/>
          </a:xfrm>
        </p:spPr>
        <p:txBody>
          <a:bodyPr>
            <a:normAutofit/>
          </a:bodyPr>
          <a:lstStyle/>
          <a:p>
            <a:pPr algn="ctr" rtl="1"/>
            <a:r>
              <a:rPr lang="fa-IR" sz="2800" b="1" dirty="0"/>
              <a:t>برگزاری 3 کمپین جهت اطلاع رسانی به عموم</a:t>
            </a:r>
            <a:endParaRPr lang="en-US" sz="2800" b="1" dirty="0"/>
          </a:p>
        </p:txBody>
      </p:sp>
      <p:pic>
        <p:nvPicPr>
          <p:cNvPr id="5" name="Content Placeholder 4" descr="C:\Users\User\Desktop\کمپین مرداد 96\عکسهای انتخاب شده\جواد خبرنگار - Copy\photo_2017-08-22_00-15-16.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35770" y="1930400"/>
            <a:ext cx="6616557" cy="4277619"/>
          </a:xfrm>
          <a:prstGeom prst="rect">
            <a:avLst/>
          </a:prstGeom>
          <a:noFill/>
          <a:ln>
            <a:noFill/>
          </a:ln>
        </p:spPr>
      </p:pic>
    </p:spTree>
    <p:extLst>
      <p:ext uri="{BB962C8B-B14F-4D97-AF65-F5344CB8AC3E}">
        <p14:creationId xmlns:p14="http://schemas.microsoft.com/office/powerpoint/2010/main" val="2945953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5408"/>
          </a:xfrm>
        </p:spPr>
        <p:txBody>
          <a:bodyPr>
            <a:normAutofit/>
          </a:bodyPr>
          <a:lstStyle/>
          <a:p>
            <a:pPr algn="ctr" rtl="1"/>
            <a:r>
              <a:rPr lang="fa-IR" sz="2800" b="1" dirty="0"/>
              <a:t>برگزاری 3 کمپین جهت اطلاع رسانی به عموم</a:t>
            </a:r>
            <a:endParaRPr lang="en-US" sz="2800" b="1" dirty="0"/>
          </a:p>
        </p:txBody>
      </p:sp>
      <p:pic>
        <p:nvPicPr>
          <p:cNvPr id="4" name="Content Placeholder 3" descr="C:\Users\User\Desktop\کمپین مرداد 96\مستندات\شبکه بهداشت\روابط عمومی 1\عکس ششمین روز کمپین96.5.16\عکسهای شب ششم\۲۰۱۷۰۸۰۷_۱۹۴۲۳۶.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81069" y="1751527"/>
            <a:ext cx="6838683" cy="4353060"/>
          </a:xfrm>
          <a:prstGeom prst="rect">
            <a:avLst/>
          </a:prstGeom>
          <a:noFill/>
          <a:ln>
            <a:noFill/>
          </a:ln>
        </p:spPr>
      </p:pic>
    </p:spTree>
    <p:extLst>
      <p:ext uri="{BB962C8B-B14F-4D97-AF65-F5344CB8AC3E}">
        <p14:creationId xmlns:p14="http://schemas.microsoft.com/office/powerpoint/2010/main" val="22217144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1470"/>
          </a:xfrm>
        </p:spPr>
        <p:txBody>
          <a:bodyPr>
            <a:noAutofit/>
          </a:bodyPr>
          <a:lstStyle/>
          <a:p>
            <a:pPr algn="ctr" rtl="1"/>
            <a:r>
              <a:rPr lang="fa-IR" sz="2400" b="1" dirty="0" smtClean="0"/>
              <a:t>برگزاری کلاس های سفالگری جهت کودکان 12-6 ساله ساکن حاشیه شهر</a:t>
            </a:r>
            <a:endParaRPr lang="en-US" sz="2400" b="1" dirty="0"/>
          </a:p>
        </p:txBody>
      </p:sp>
      <p:pic>
        <p:nvPicPr>
          <p:cNvPr id="6" name="Content Placeholder 5" descr="C:\Users\user\Desktop\تصاویر کلاس سفالگری کودکان تاکستان عاشورا\IMG_2317.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60549" y="2343955"/>
            <a:ext cx="4415119" cy="3949155"/>
          </a:xfrm>
          <a:prstGeom prst="rect">
            <a:avLst/>
          </a:prstGeom>
          <a:noFill/>
          <a:ln>
            <a:noFill/>
          </a:ln>
        </p:spPr>
      </p:pic>
      <p:pic>
        <p:nvPicPr>
          <p:cNvPr id="7" name="Content Placeholder 3" descr="C:\Users\user\Desktop\تصاویر کلاس سفالگری کودکان تاکستان عاشورا\IMG_2313.JP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5668" y="2343955"/>
            <a:ext cx="5005459" cy="3949155"/>
          </a:xfrm>
          <a:prstGeom prst="rect">
            <a:avLst/>
          </a:prstGeom>
          <a:noFill/>
          <a:ln>
            <a:noFill/>
          </a:ln>
        </p:spPr>
      </p:pic>
    </p:spTree>
    <p:extLst>
      <p:ext uri="{BB962C8B-B14F-4D97-AF65-F5344CB8AC3E}">
        <p14:creationId xmlns:p14="http://schemas.microsoft.com/office/powerpoint/2010/main" val="30841757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2682"/>
          </a:xfrm>
        </p:spPr>
        <p:txBody>
          <a:bodyPr>
            <a:normAutofit/>
          </a:bodyPr>
          <a:lstStyle/>
          <a:p>
            <a:pPr algn="ctr" rtl="1"/>
            <a:r>
              <a:rPr lang="fa-IR" sz="2800" b="1" dirty="0" smtClean="0"/>
              <a:t>برگزاری جشنواره کودک و طبیعت</a:t>
            </a:r>
            <a:endParaRPr lang="en-US" sz="2800" b="1" dirty="0"/>
          </a:p>
        </p:txBody>
      </p:sp>
      <p:pic>
        <p:nvPicPr>
          <p:cNvPr id="4" name="Content Placeholder 3" descr="C:\Users\user\Desktop\New folder\photo_2017-11-07_12-33-23.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77334" y="2071420"/>
            <a:ext cx="4419452" cy="3600450"/>
          </a:xfrm>
          <a:prstGeom prst="rect">
            <a:avLst/>
          </a:prstGeom>
          <a:noFill/>
          <a:ln>
            <a:noFill/>
          </a:ln>
        </p:spPr>
      </p:pic>
      <p:pic>
        <p:nvPicPr>
          <p:cNvPr id="6" name="Picture 5" descr="C:\Users\user\Desktop\New folder\photo_2017-11-07_12-32-5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6786" y="2071420"/>
            <a:ext cx="4800600" cy="3600450"/>
          </a:xfrm>
          <a:prstGeom prst="rect">
            <a:avLst/>
          </a:prstGeom>
          <a:noFill/>
          <a:ln>
            <a:noFill/>
          </a:ln>
        </p:spPr>
      </p:pic>
    </p:spTree>
    <p:extLst>
      <p:ext uri="{BB962C8B-B14F-4D97-AF65-F5344CB8AC3E}">
        <p14:creationId xmlns:p14="http://schemas.microsoft.com/office/powerpoint/2010/main" val="28912055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961623"/>
          </a:xfrm>
        </p:spPr>
        <p:txBody>
          <a:bodyPr>
            <a:normAutofit/>
          </a:bodyPr>
          <a:lstStyle/>
          <a:p>
            <a:pPr algn="ctr" rtl="1"/>
            <a:r>
              <a:rPr lang="fa-IR" sz="2400" b="1" dirty="0"/>
              <a:t>برگزاری 4 دوره آموزشی </a:t>
            </a:r>
            <a:r>
              <a:rPr lang="fa-IR" sz="2400" b="1" dirty="0" smtClean="0"/>
              <a:t>والدین</a:t>
            </a:r>
            <a:r>
              <a:rPr lang="fa-IR" sz="2400" b="1" dirty="0"/>
              <a:t>(فرزندپروری، تغذیه، پیشگیری از حوادث کودکان)</a:t>
            </a:r>
            <a:endParaRPr lang="en-US" sz="2400" b="1" dirty="0"/>
          </a:p>
        </p:txBody>
      </p:sp>
      <p:pic>
        <p:nvPicPr>
          <p:cNvPr id="4" name="Picture 3" descr="D:\پایلوت تکامل\عکس های ECD\تصاویر پروژه آموزشی تاکستان\خانه بهداشت حیدریه 96.10.23\IMG_431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6248" y="2086377"/>
            <a:ext cx="4107690" cy="4129903"/>
          </a:xfrm>
          <a:prstGeom prst="rect">
            <a:avLst/>
          </a:prstGeom>
          <a:noFill/>
          <a:ln>
            <a:noFill/>
          </a:ln>
        </p:spPr>
      </p:pic>
      <p:pic>
        <p:nvPicPr>
          <p:cNvPr id="5" name="Content Placeholder 4" descr="D:\پایلوت تکامل\پروژه آموزشی\تصاویر بازدید فارسجین\۲۰۱۸۰۱۰۷_۱۰۰۸۳۳.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32081" y="2086377"/>
            <a:ext cx="4864167" cy="4129903"/>
          </a:xfrm>
          <a:prstGeom prst="rect">
            <a:avLst/>
          </a:prstGeom>
          <a:noFill/>
          <a:ln>
            <a:noFill/>
          </a:ln>
        </p:spPr>
      </p:pic>
    </p:spTree>
    <p:extLst>
      <p:ext uri="{BB962C8B-B14F-4D97-AF65-F5344CB8AC3E}">
        <p14:creationId xmlns:p14="http://schemas.microsoft.com/office/powerpoint/2010/main" val="38591479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86873"/>
            <a:ext cx="8596668" cy="781318"/>
          </a:xfrm>
        </p:spPr>
        <p:txBody>
          <a:bodyPr>
            <a:normAutofit fontScale="90000"/>
          </a:bodyPr>
          <a:lstStyle/>
          <a:p>
            <a:pPr algn="ctr" rtl="1"/>
            <a:r>
              <a:rPr lang="fa-IR" sz="2800" b="1" dirty="0"/>
              <a:t>برگزاری 4 دوره آموزشی </a:t>
            </a:r>
            <a:r>
              <a:rPr lang="fa-IR" sz="2800" b="1" dirty="0" smtClean="0"/>
              <a:t>والدین (فرزندپروری، تغذیه، پیشگیری از حوادث کودکان)</a:t>
            </a:r>
            <a:endParaRPr lang="en-US" sz="2800" b="1" dirty="0"/>
          </a:p>
        </p:txBody>
      </p:sp>
      <p:pic>
        <p:nvPicPr>
          <p:cNvPr id="6" name="Content Placeholder 5" descr="D:\پایلوت تکامل\عکس های ECD\تصاویر پروژه آموزشی تاکستان\پایگاه ضیاءآباد 96.10.23\IMG_4298.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06994" y="2292439"/>
            <a:ext cx="3968674" cy="3882421"/>
          </a:xfrm>
          <a:prstGeom prst="rect">
            <a:avLst/>
          </a:prstGeom>
          <a:noFill/>
          <a:ln>
            <a:noFill/>
          </a:ln>
        </p:spPr>
      </p:pic>
      <p:pic>
        <p:nvPicPr>
          <p:cNvPr id="7" name="Content Placeholder 4" descr="C:\Documents and Settings\pc\Desktop\پایلوت تکامل\تصاویر جلسات و کارگاه های تکامل تاکستان تیر95\همایش تکامل کودکان 94.7.30\IMG_0249.JPG"/>
          <p:cNvPicPr>
            <a:picLocks/>
          </p:cNvPicPr>
          <p:nvPr/>
        </p:nvPicPr>
        <p:blipFill>
          <a:blip r:embed="rId3" cstate="print"/>
          <a:srcRect/>
          <a:stretch>
            <a:fillRect/>
          </a:stretch>
        </p:blipFill>
        <p:spPr bwMode="auto">
          <a:xfrm>
            <a:off x="4975668" y="2292439"/>
            <a:ext cx="4418215" cy="3882421"/>
          </a:xfrm>
          <a:prstGeom prst="rect">
            <a:avLst/>
          </a:prstGeom>
          <a:noFill/>
          <a:ln w="9525">
            <a:noFill/>
            <a:miter lim="800000"/>
            <a:headEnd/>
            <a:tailEnd/>
          </a:ln>
        </p:spPr>
      </p:pic>
    </p:spTree>
    <p:extLst>
      <p:ext uri="{BB962C8B-B14F-4D97-AF65-F5344CB8AC3E}">
        <p14:creationId xmlns:p14="http://schemas.microsoft.com/office/powerpoint/2010/main" val="26433543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8744"/>
          </a:xfrm>
        </p:spPr>
        <p:txBody>
          <a:bodyPr>
            <a:noAutofit/>
          </a:bodyPr>
          <a:lstStyle/>
          <a:p>
            <a:pPr algn="ctr" rtl="1"/>
            <a:r>
              <a:rPr lang="fa-IR" sz="2400" b="1" dirty="0"/>
              <a:t>برگزاری 5 دوره کلاس هنری (سفالگری، نقاشی و قصه گویی) </a:t>
            </a:r>
            <a:r>
              <a:rPr lang="fa-IR" sz="2400" b="1" dirty="0" smtClean="0"/>
              <a:t>با </a:t>
            </a:r>
            <a:r>
              <a:rPr lang="fa-IR" sz="2400" b="1" dirty="0"/>
              <a:t>همکاری کانون پرورش فکری کودکان و نوجوانان</a:t>
            </a:r>
            <a:endParaRPr lang="en-US" sz="2400"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1513" y="1777389"/>
            <a:ext cx="6510662" cy="4343542"/>
          </a:xfrm>
        </p:spPr>
      </p:pic>
    </p:spTree>
    <p:extLst>
      <p:ext uri="{BB962C8B-B14F-4D97-AF65-F5344CB8AC3E}">
        <p14:creationId xmlns:p14="http://schemas.microsoft.com/office/powerpoint/2010/main" val="34777011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84349"/>
          </a:xfrm>
        </p:spPr>
        <p:txBody>
          <a:bodyPr>
            <a:noAutofit/>
          </a:bodyPr>
          <a:lstStyle/>
          <a:p>
            <a:pPr algn="ctr" rtl="1"/>
            <a:r>
              <a:rPr lang="fa-IR" sz="2400" b="1" dirty="0"/>
              <a:t>برگزاری 5 دوره کلاس هنری (سفالگری، نقاشی و قصه گویی) با همکاری کانون پرورش فکری کودکان و نوجوانان</a:t>
            </a:r>
            <a:endParaRPr lang="en-US" sz="2400"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160" y="1930400"/>
            <a:ext cx="5051715" cy="3633274"/>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5875" y="1930400"/>
            <a:ext cx="5134649" cy="3633274"/>
          </a:xfrm>
          <a:prstGeom prst="rect">
            <a:avLst/>
          </a:prstGeom>
        </p:spPr>
      </p:pic>
    </p:spTree>
    <p:extLst>
      <p:ext uri="{BB962C8B-B14F-4D97-AF65-F5344CB8AC3E}">
        <p14:creationId xmlns:p14="http://schemas.microsoft.com/office/powerpoint/2010/main" val="2186722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807076"/>
          </a:xfrm>
        </p:spPr>
        <p:txBody>
          <a:bodyPr>
            <a:noAutofit/>
          </a:bodyPr>
          <a:lstStyle/>
          <a:p>
            <a:pPr algn="ctr" rtl="1"/>
            <a:r>
              <a:rPr lang="fa-IR" sz="2400" b="1" dirty="0"/>
              <a:t>برگزاری کلاس های آموزشی هنری جهت کودکان 12-4 ساله ساکن حاشیه شهردر فضای آزاد با همکاری مربیان مهد کودک </a:t>
            </a:r>
            <a:endParaRPr lang="en-US" sz="2400" b="1"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0943" y="2245732"/>
            <a:ext cx="4800644" cy="3828293"/>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1587" y="2245732"/>
            <a:ext cx="4911207" cy="3828293"/>
          </a:xfrm>
          <a:prstGeom prst="rect">
            <a:avLst/>
          </a:prstGeom>
        </p:spPr>
      </p:pic>
    </p:spTree>
    <p:extLst>
      <p:ext uri="{BB962C8B-B14F-4D97-AF65-F5344CB8AC3E}">
        <p14:creationId xmlns:p14="http://schemas.microsoft.com/office/powerpoint/2010/main" val="12753008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ONY\Desktop\ipad pics\IMG_0281.JPG"/>
          <p:cNvPicPr>
            <a:picLocks noChangeAspect="1" noChangeArrowheads="1"/>
          </p:cNvPicPr>
          <p:nvPr/>
        </p:nvPicPr>
        <p:blipFill>
          <a:blip r:embed="rId2" cstate="print"/>
          <a:srcRect/>
          <a:stretch>
            <a:fillRect/>
          </a:stretch>
        </p:blipFill>
        <p:spPr bwMode="auto">
          <a:xfrm>
            <a:off x="103031" y="0"/>
            <a:ext cx="12192000" cy="6976665"/>
          </a:xfrm>
          <a:prstGeom prst="rect">
            <a:avLst/>
          </a:prstGeom>
          <a:noFill/>
        </p:spPr>
      </p:pic>
      <p:sp>
        <p:nvSpPr>
          <p:cNvPr id="3" name="TextBox 2"/>
          <p:cNvSpPr txBox="1"/>
          <p:nvPr/>
        </p:nvSpPr>
        <p:spPr>
          <a:xfrm>
            <a:off x="8306874" y="3783131"/>
            <a:ext cx="2873399" cy="769441"/>
          </a:xfrm>
          <a:prstGeom prst="rect">
            <a:avLst/>
          </a:prstGeom>
          <a:noFill/>
        </p:spPr>
        <p:txBody>
          <a:bodyPr wrap="square" rtlCol="0">
            <a:spAutoFit/>
          </a:bodyPr>
          <a:lstStyle/>
          <a:p>
            <a:pPr algn="ctr"/>
            <a:r>
              <a:rPr lang="fa-IR" sz="4400" dirty="0" smtClean="0">
                <a:solidFill>
                  <a:srgbClr val="FFFF00"/>
                </a:solidFill>
                <a:latin typeface="Constantia"/>
              </a:rPr>
              <a:t>با تشکر</a:t>
            </a:r>
            <a:endParaRPr lang="en-US" sz="4400" dirty="0">
              <a:solidFill>
                <a:srgbClr val="FFFF00"/>
              </a:solidFill>
              <a:latin typeface="Constantia"/>
            </a:endParaRPr>
          </a:p>
        </p:txBody>
      </p:sp>
    </p:spTree>
    <p:extLst>
      <p:ext uri="{BB962C8B-B14F-4D97-AF65-F5344CB8AC3E}">
        <p14:creationId xmlns:p14="http://schemas.microsoft.com/office/powerpoint/2010/main" val="3654317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318</TotalTime>
  <Words>1428</Words>
  <Application>Microsoft Office PowerPoint</Application>
  <PresentationFormat>Widescreen</PresentationFormat>
  <Paragraphs>102</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Constantia</vt:lpstr>
      <vt:lpstr>Tahoma</vt:lpstr>
      <vt:lpstr>Trebuchet MS</vt:lpstr>
      <vt:lpstr>Wingdings 3</vt:lpstr>
      <vt:lpstr>Facet</vt:lpstr>
      <vt:lpstr>                                          گزارش فعالیت های انجام شده در زمینه رشد و تکامل ابتدای دوران کودکی</vt:lpstr>
      <vt:lpstr>اهمیت رشد و تکامل ابتدای دوران کودکی</vt:lpstr>
      <vt:lpstr>PowerPoint Presentation</vt:lpstr>
      <vt:lpstr> دلایل سرمایه گذاری در زمینه تکامل ابتدای کودکی</vt:lpstr>
      <vt:lpstr>PowerPoint Presentation</vt:lpstr>
      <vt:lpstr>فعالیت های انجام شده در زمینه برنامه رشد و تکامل ابتدای دوران کودکی</vt:lpstr>
      <vt:lpstr>گزارش مختصر اجرای پایلوت برنامه ECD در شهرستان تاکستان </vt:lpstr>
      <vt:lpstr>گزارش مختصر اجرای پایلوت برنامه ECD در شهرستان تاکستان </vt:lpstr>
      <vt:lpstr>گزارش مختصر اجرای پایلوت برنامه ECD در شهرستان تاکستان </vt:lpstr>
      <vt:lpstr>برگزاری جلسات هماهنگی با حضور رئیس اداره کودکان</vt:lpstr>
      <vt:lpstr>برگزاری جلسات هماهنگی متعدد با ادارات شهرستان و استان</vt:lpstr>
      <vt:lpstr>برگزاری کارگاه کارگاه آموزشی و حساس سازی کارشناسان ستادی شهرستان‌ها با تدریس آقای دکتر حیدرآبادی </vt:lpstr>
      <vt:lpstr>برگزاری همایش‌های متعدد به منظور اطلاع رسانی به عموم جامعه در سطح استان</vt:lpstr>
      <vt:lpstr>برگزاری جلسات هفتگی کارشناسان سلامت کودکان استان و شهرستان</vt:lpstr>
      <vt:lpstr>برگزاری 3 کمپین جهت اطلاع رسانی به مردم</vt:lpstr>
      <vt:lpstr>برگزاری 3 کمپین جهت اطلاع رسانی به عموم</vt:lpstr>
      <vt:lpstr>برگزاری 3 کمپین جهت اطلاع رسانی به عموم</vt:lpstr>
      <vt:lpstr>برگزاری کلاس های سفالگری جهت کودکان 12-6 ساله ساکن حاشیه شهر</vt:lpstr>
      <vt:lpstr>برگزاری جشنواره کودک و طبیعت</vt:lpstr>
      <vt:lpstr>برگزاری 4 دوره آموزشی والدین(فرزندپروری، تغذیه، پیشگیری از حوادث کودکان)</vt:lpstr>
      <vt:lpstr>برگزاری 4 دوره آموزشی والدین (فرزندپروری، تغذیه، پیشگیری از حوادث کودکان)</vt:lpstr>
      <vt:lpstr>برگزاری 5 دوره کلاس هنری (سفالگری، نقاشی و قصه گویی) با همکاری کانون پرورش فکری کودکان و نوجوانان</vt:lpstr>
      <vt:lpstr>برگزاری 5 دوره کلاس هنری (سفالگری، نقاشی و قصه گویی) با همکاری کانون پرورش فکری کودکان و نوجوانان</vt:lpstr>
      <vt:lpstr>برگزاری کلاس های آموزشی هنری جهت کودکان 12-4 ساله ساکن حاشیه شهردر فضای آزاد با همکاری مربیان مهد کودک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Administrator</dc:creator>
  <cp:lastModifiedBy>user</cp:lastModifiedBy>
  <cp:revision>42</cp:revision>
  <cp:lastPrinted>2018-10-24T05:28:18Z</cp:lastPrinted>
  <dcterms:created xsi:type="dcterms:W3CDTF">2018-10-23T05:18:07Z</dcterms:created>
  <dcterms:modified xsi:type="dcterms:W3CDTF">2022-04-06T06:34:30Z</dcterms:modified>
</cp:coreProperties>
</file>